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74" r:id="rId2"/>
    <p:sldId id="256" r:id="rId3"/>
    <p:sldId id="259" r:id="rId4"/>
    <p:sldId id="260" r:id="rId5"/>
    <p:sldId id="262" r:id="rId6"/>
    <p:sldId id="261" r:id="rId7"/>
    <p:sldId id="263" r:id="rId8"/>
    <p:sldId id="275" r:id="rId9"/>
    <p:sldId id="264" r:id="rId10"/>
    <p:sldId id="266" r:id="rId11"/>
    <p:sldId id="276" r:id="rId12"/>
    <p:sldId id="271" r:id="rId13"/>
    <p:sldId id="267" r:id="rId14"/>
    <p:sldId id="277" r:id="rId15"/>
    <p:sldId id="273" r:id="rId16"/>
    <p:sldId id="269" r:id="rId17"/>
    <p:sldId id="272" r:id="rId18"/>
  </p:sldIdLst>
  <p:sldSz cx="118872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4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kram Mothe" initials="VM" lastIdx="1" clrIdx="0">
    <p:extLst>
      <p:ext uri="{19B8F6BF-5375-455C-9EA6-DF929625EA0E}">
        <p15:presenceInfo xmlns:p15="http://schemas.microsoft.com/office/powerpoint/2012/main" userId="Vikram Moth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5290"/>
    <a:srgbClr val="3333FF"/>
    <a:srgbClr val="855DD5"/>
    <a:srgbClr val="AE79B9"/>
    <a:srgbClr val="4E72E4"/>
    <a:srgbClr val="3339AF"/>
    <a:srgbClr val="5213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2" autoAdjust="0"/>
    <p:restoredTop sz="94676" autoAdjust="0"/>
  </p:normalViewPr>
  <p:slideViewPr>
    <p:cSldViewPr>
      <p:cViewPr varScale="1">
        <p:scale>
          <a:sx n="68" d="100"/>
          <a:sy n="68" d="100"/>
        </p:scale>
        <p:origin x="846" y="72"/>
      </p:cViewPr>
      <p:guideLst>
        <p:guide orient="horz" pos="2160"/>
        <p:guide pos="37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8-21T22:30:15.034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FF1F05-0D0A-4EB1-9A53-011AC4A9701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DB6263-C193-4FBE-8DC6-4B312701AAD4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4000" dirty="0">
              <a:solidFill>
                <a:schemeClr val="tx1"/>
              </a:solidFill>
            </a:rPr>
            <a:t>31%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800" dirty="0">
              <a:solidFill>
                <a:schemeClr val="tx1"/>
              </a:solidFill>
            </a:rPr>
            <a:t>Avg infrastructure cost savings vs on premises *</a:t>
          </a:r>
        </a:p>
      </dgm:t>
    </dgm:pt>
    <dgm:pt modelId="{80EFA2F9-0B8A-4006-AF10-5287FF290101}" type="parTrans" cxnId="{121EF08D-80FD-48AF-8ECA-3F1946217B96}">
      <dgm:prSet/>
      <dgm:spPr/>
      <dgm:t>
        <a:bodyPr/>
        <a:lstStyle/>
        <a:p>
          <a:endParaRPr lang="en-US"/>
        </a:p>
      </dgm:t>
    </dgm:pt>
    <dgm:pt modelId="{8C416A52-4D31-49E4-BDED-ACB19DB99BB7}" type="sibTrans" cxnId="{121EF08D-80FD-48AF-8ECA-3F1946217B96}">
      <dgm:prSet/>
      <dgm:spPr/>
      <dgm:t>
        <a:bodyPr/>
        <a:lstStyle/>
        <a:p>
          <a:endParaRPr lang="en-US"/>
        </a:p>
      </dgm:t>
    </dgm:pt>
    <dgm:pt modelId="{523980F4-374E-4227-92E8-959BF52CE9C8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en-US" sz="4000" dirty="0">
              <a:solidFill>
                <a:schemeClr val="tx1"/>
              </a:solidFill>
            </a:rPr>
            <a:t>10x</a:t>
          </a:r>
        </a:p>
        <a:p>
          <a:pPr>
            <a:spcAft>
              <a:spcPts val="0"/>
            </a:spcAft>
          </a:pPr>
          <a:r>
            <a:rPr lang="en-US" sz="1900" dirty="0">
              <a:solidFill>
                <a:schemeClr val="tx1"/>
              </a:solidFill>
            </a:rPr>
            <a:t>Fewer downtime hours compared to a non-cloud physical server*</a:t>
          </a:r>
        </a:p>
      </dgm:t>
    </dgm:pt>
    <dgm:pt modelId="{E7805DE7-5E9E-48B1-8D6A-601195BC2196}" type="parTrans" cxnId="{ADBCA58C-C1D2-43D6-AF6D-5C18586BCE32}">
      <dgm:prSet/>
      <dgm:spPr/>
      <dgm:t>
        <a:bodyPr/>
        <a:lstStyle/>
        <a:p>
          <a:endParaRPr lang="en-US"/>
        </a:p>
      </dgm:t>
    </dgm:pt>
    <dgm:pt modelId="{1E1719C0-AD3A-498E-A91A-55C070C7EEF1}" type="sibTrans" cxnId="{ADBCA58C-C1D2-43D6-AF6D-5C18586BCE32}">
      <dgm:prSet/>
      <dgm:spPr/>
      <dgm:t>
        <a:bodyPr/>
        <a:lstStyle/>
        <a:p>
          <a:endParaRPr lang="en-US"/>
        </a:p>
      </dgm:t>
    </dgm:pt>
    <dgm:pt modelId="{49C72634-98F6-441F-A246-7AD20F6FBEA1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4000" dirty="0">
              <a:solidFill>
                <a:schemeClr val="tx1"/>
              </a:solidFill>
            </a:rPr>
            <a:t>24 Regions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900" dirty="0">
              <a:solidFill>
                <a:schemeClr val="tx1"/>
              </a:solidFill>
            </a:rPr>
            <a:t>and 76 availabile zones globally. Helps with Highavailability</a:t>
          </a:r>
        </a:p>
      </dgm:t>
    </dgm:pt>
    <dgm:pt modelId="{AF191684-CEA2-48F2-902B-83AC0C09A92B}" type="sibTrans" cxnId="{92604081-FE29-4D87-9A9A-6082C1EA4FD1}">
      <dgm:prSet/>
      <dgm:spPr/>
      <dgm:t>
        <a:bodyPr/>
        <a:lstStyle/>
        <a:p>
          <a:endParaRPr lang="en-US"/>
        </a:p>
      </dgm:t>
    </dgm:pt>
    <dgm:pt modelId="{1105D2B5-7BB6-4523-8497-9FA2EA3F34F6}" type="parTrans" cxnId="{92604081-FE29-4D87-9A9A-6082C1EA4FD1}">
      <dgm:prSet/>
      <dgm:spPr/>
      <dgm:t>
        <a:bodyPr/>
        <a:lstStyle/>
        <a:p>
          <a:endParaRPr lang="en-US"/>
        </a:p>
      </dgm:t>
    </dgm:pt>
    <dgm:pt modelId="{99CE29D8-3DEA-452B-B265-1BB2FFEBE301}" type="pres">
      <dgm:prSet presAssocID="{2DFF1F05-0D0A-4EB1-9A53-011AC4A9701B}" presName="Name0" presStyleCnt="0">
        <dgm:presLayoutVars>
          <dgm:dir/>
          <dgm:resizeHandles val="exact"/>
        </dgm:presLayoutVars>
      </dgm:prSet>
      <dgm:spPr/>
    </dgm:pt>
    <dgm:pt modelId="{B38CF1C3-7286-457E-89C1-102769E29BFC}" type="pres">
      <dgm:prSet presAssocID="{D8DB6263-C193-4FBE-8DC6-4B312701AAD4}" presName="node" presStyleLbl="node1" presStyleIdx="0" presStyleCnt="3" custScaleX="190262" custScaleY="104850">
        <dgm:presLayoutVars>
          <dgm:bulletEnabled val="1"/>
        </dgm:presLayoutVars>
      </dgm:prSet>
      <dgm:spPr/>
    </dgm:pt>
    <dgm:pt modelId="{6552C142-B493-45A6-A711-91384762B298}" type="pres">
      <dgm:prSet presAssocID="{8C416A52-4D31-49E4-BDED-ACB19DB99BB7}" presName="sibTrans" presStyleLbl="sibTrans2D1" presStyleIdx="0" presStyleCnt="2"/>
      <dgm:spPr/>
    </dgm:pt>
    <dgm:pt modelId="{8639CF79-FCE1-4A5F-AD9B-0A1AA913DF60}" type="pres">
      <dgm:prSet presAssocID="{8C416A52-4D31-49E4-BDED-ACB19DB99BB7}" presName="connectorText" presStyleLbl="sibTrans2D1" presStyleIdx="0" presStyleCnt="2"/>
      <dgm:spPr/>
    </dgm:pt>
    <dgm:pt modelId="{48823FF2-F45D-47E6-972D-F317F26F533A}" type="pres">
      <dgm:prSet presAssocID="{523980F4-374E-4227-92E8-959BF52CE9C8}" presName="node" presStyleLbl="node1" presStyleIdx="1" presStyleCnt="3" custScaleX="189762" custScaleY="102938">
        <dgm:presLayoutVars>
          <dgm:bulletEnabled val="1"/>
        </dgm:presLayoutVars>
      </dgm:prSet>
      <dgm:spPr/>
    </dgm:pt>
    <dgm:pt modelId="{47222273-A95B-403A-A99D-A7A36E77F3DA}" type="pres">
      <dgm:prSet presAssocID="{1E1719C0-AD3A-498E-A91A-55C070C7EEF1}" presName="sibTrans" presStyleLbl="sibTrans2D1" presStyleIdx="1" presStyleCnt="2"/>
      <dgm:spPr/>
    </dgm:pt>
    <dgm:pt modelId="{C06CCF22-D6C9-4D1E-A052-2F2257B8EFC0}" type="pres">
      <dgm:prSet presAssocID="{1E1719C0-AD3A-498E-A91A-55C070C7EEF1}" presName="connectorText" presStyleLbl="sibTrans2D1" presStyleIdx="1" presStyleCnt="2"/>
      <dgm:spPr/>
    </dgm:pt>
    <dgm:pt modelId="{F466D87D-33D4-41B6-8DB3-3E11F84F1F2E}" type="pres">
      <dgm:prSet presAssocID="{49C72634-98F6-441F-A246-7AD20F6FBEA1}" presName="node" presStyleLbl="node1" presStyleIdx="2" presStyleCnt="3" custScaleX="218739" custScaleY="100695" custLinFactNeighborX="-2309" custLinFactNeighborY="287">
        <dgm:presLayoutVars>
          <dgm:bulletEnabled val="1"/>
        </dgm:presLayoutVars>
      </dgm:prSet>
      <dgm:spPr/>
    </dgm:pt>
  </dgm:ptLst>
  <dgm:cxnLst>
    <dgm:cxn modelId="{9317E60C-E604-472C-B618-46AA552485B2}" type="presOf" srcId="{8C416A52-4D31-49E4-BDED-ACB19DB99BB7}" destId="{6552C142-B493-45A6-A711-91384762B298}" srcOrd="0" destOrd="0" presId="urn:microsoft.com/office/officeart/2005/8/layout/process1"/>
    <dgm:cxn modelId="{F8824F1E-B901-4575-85C7-74C075E70701}" type="presOf" srcId="{8C416A52-4D31-49E4-BDED-ACB19DB99BB7}" destId="{8639CF79-FCE1-4A5F-AD9B-0A1AA913DF60}" srcOrd="1" destOrd="0" presId="urn:microsoft.com/office/officeart/2005/8/layout/process1"/>
    <dgm:cxn modelId="{4D2CD326-5BE6-40D5-8109-D005BF68176B}" type="presOf" srcId="{523980F4-374E-4227-92E8-959BF52CE9C8}" destId="{48823FF2-F45D-47E6-972D-F317F26F533A}" srcOrd="0" destOrd="0" presId="urn:microsoft.com/office/officeart/2005/8/layout/process1"/>
    <dgm:cxn modelId="{76B04449-6C45-4DFC-904B-7A0354F84EFF}" type="presOf" srcId="{D8DB6263-C193-4FBE-8DC6-4B312701AAD4}" destId="{B38CF1C3-7286-457E-89C1-102769E29BFC}" srcOrd="0" destOrd="0" presId="urn:microsoft.com/office/officeart/2005/8/layout/process1"/>
    <dgm:cxn modelId="{5114FB4C-0544-4678-B70D-77EE0A67D3B9}" type="presOf" srcId="{1E1719C0-AD3A-498E-A91A-55C070C7EEF1}" destId="{47222273-A95B-403A-A99D-A7A36E77F3DA}" srcOrd="0" destOrd="0" presId="urn:microsoft.com/office/officeart/2005/8/layout/process1"/>
    <dgm:cxn modelId="{92604081-FE29-4D87-9A9A-6082C1EA4FD1}" srcId="{2DFF1F05-0D0A-4EB1-9A53-011AC4A9701B}" destId="{49C72634-98F6-441F-A246-7AD20F6FBEA1}" srcOrd="2" destOrd="0" parTransId="{1105D2B5-7BB6-4523-8497-9FA2EA3F34F6}" sibTransId="{AF191684-CEA2-48F2-902B-83AC0C09A92B}"/>
    <dgm:cxn modelId="{0D054C8B-4AAA-4514-9F5C-01626E38EBF6}" type="presOf" srcId="{49C72634-98F6-441F-A246-7AD20F6FBEA1}" destId="{F466D87D-33D4-41B6-8DB3-3E11F84F1F2E}" srcOrd="0" destOrd="0" presId="urn:microsoft.com/office/officeart/2005/8/layout/process1"/>
    <dgm:cxn modelId="{ADBCA58C-C1D2-43D6-AF6D-5C18586BCE32}" srcId="{2DFF1F05-0D0A-4EB1-9A53-011AC4A9701B}" destId="{523980F4-374E-4227-92E8-959BF52CE9C8}" srcOrd="1" destOrd="0" parTransId="{E7805DE7-5E9E-48B1-8D6A-601195BC2196}" sibTransId="{1E1719C0-AD3A-498E-A91A-55C070C7EEF1}"/>
    <dgm:cxn modelId="{121EF08D-80FD-48AF-8ECA-3F1946217B96}" srcId="{2DFF1F05-0D0A-4EB1-9A53-011AC4A9701B}" destId="{D8DB6263-C193-4FBE-8DC6-4B312701AAD4}" srcOrd="0" destOrd="0" parTransId="{80EFA2F9-0B8A-4006-AF10-5287FF290101}" sibTransId="{8C416A52-4D31-49E4-BDED-ACB19DB99BB7}"/>
    <dgm:cxn modelId="{B128AA9D-D75A-4398-BEF8-72B6A4C81DF9}" type="presOf" srcId="{1E1719C0-AD3A-498E-A91A-55C070C7EEF1}" destId="{C06CCF22-D6C9-4D1E-A052-2F2257B8EFC0}" srcOrd="1" destOrd="0" presId="urn:microsoft.com/office/officeart/2005/8/layout/process1"/>
    <dgm:cxn modelId="{56761EC2-6291-48C7-9FA9-78AA1219C164}" type="presOf" srcId="{2DFF1F05-0D0A-4EB1-9A53-011AC4A9701B}" destId="{99CE29D8-3DEA-452B-B265-1BB2FFEBE301}" srcOrd="0" destOrd="0" presId="urn:microsoft.com/office/officeart/2005/8/layout/process1"/>
    <dgm:cxn modelId="{A438C1F4-32B4-460D-9809-3D32C604E961}" type="presParOf" srcId="{99CE29D8-3DEA-452B-B265-1BB2FFEBE301}" destId="{B38CF1C3-7286-457E-89C1-102769E29BFC}" srcOrd="0" destOrd="0" presId="urn:microsoft.com/office/officeart/2005/8/layout/process1"/>
    <dgm:cxn modelId="{278F07AB-6865-4AC7-8098-085C264AB0FC}" type="presParOf" srcId="{99CE29D8-3DEA-452B-B265-1BB2FFEBE301}" destId="{6552C142-B493-45A6-A711-91384762B298}" srcOrd="1" destOrd="0" presId="urn:microsoft.com/office/officeart/2005/8/layout/process1"/>
    <dgm:cxn modelId="{E514862A-19B1-44AD-BF4E-2C4EC31FF08F}" type="presParOf" srcId="{6552C142-B493-45A6-A711-91384762B298}" destId="{8639CF79-FCE1-4A5F-AD9B-0A1AA913DF60}" srcOrd="0" destOrd="0" presId="urn:microsoft.com/office/officeart/2005/8/layout/process1"/>
    <dgm:cxn modelId="{772F1885-0399-4E15-BCD5-90C59B8236A6}" type="presParOf" srcId="{99CE29D8-3DEA-452B-B265-1BB2FFEBE301}" destId="{48823FF2-F45D-47E6-972D-F317F26F533A}" srcOrd="2" destOrd="0" presId="urn:microsoft.com/office/officeart/2005/8/layout/process1"/>
    <dgm:cxn modelId="{B38DE82E-72F6-4C4D-8C3B-6952B91E83C6}" type="presParOf" srcId="{99CE29D8-3DEA-452B-B265-1BB2FFEBE301}" destId="{47222273-A95B-403A-A99D-A7A36E77F3DA}" srcOrd="3" destOrd="0" presId="urn:microsoft.com/office/officeart/2005/8/layout/process1"/>
    <dgm:cxn modelId="{B4680E5B-FE02-4D31-824D-7392F4A1CE68}" type="presParOf" srcId="{47222273-A95B-403A-A99D-A7A36E77F3DA}" destId="{C06CCF22-D6C9-4D1E-A052-2F2257B8EFC0}" srcOrd="0" destOrd="0" presId="urn:microsoft.com/office/officeart/2005/8/layout/process1"/>
    <dgm:cxn modelId="{EF3F1833-BBAD-45E7-A572-5BD3ADCFF605}" type="presParOf" srcId="{99CE29D8-3DEA-452B-B265-1BB2FFEBE301}" destId="{F466D87D-33D4-41B6-8DB3-3E11F84F1F2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8CF1C3-7286-457E-89C1-102769E29BFC}">
      <dsp:nvSpPr>
        <dsp:cNvPr id="0" name=""/>
        <dsp:cNvSpPr/>
      </dsp:nvSpPr>
      <dsp:spPr>
        <a:xfrm>
          <a:off x="7390" y="0"/>
          <a:ext cx="2400808" cy="1940862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4000" kern="1200" dirty="0">
              <a:solidFill>
                <a:schemeClr val="tx1"/>
              </a:solidFill>
            </a:rPr>
            <a:t>31%</a:t>
          </a:r>
        </a:p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Avg infrastructure cost savings vs on premises *</a:t>
          </a:r>
        </a:p>
      </dsp:txBody>
      <dsp:txXfrm>
        <a:off x="64236" y="56846"/>
        <a:ext cx="2287116" cy="1827170"/>
      </dsp:txXfrm>
    </dsp:sp>
    <dsp:sp modelId="{6552C142-B493-45A6-A711-91384762B298}">
      <dsp:nvSpPr>
        <dsp:cNvPr id="0" name=""/>
        <dsp:cNvSpPr/>
      </dsp:nvSpPr>
      <dsp:spPr>
        <a:xfrm>
          <a:off x="2534382" y="813962"/>
          <a:ext cx="267510" cy="3129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2534382" y="876549"/>
        <a:ext cx="187257" cy="187763"/>
      </dsp:txXfrm>
    </dsp:sp>
    <dsp:sp modelId="{48823FF2-F45D-47E6-972D-F317F26F533A}">
      <dsp:nvSpPr>
        <dsp:cNvPr id="0" name=""/>
        <dsp:cNvSpPr/>
      </dsp:nvSpPr>
      <dsp:spPr>
        <a:xfrm>
          <a:off x="2912935" y="17696"/>
          <a:ext cx="2394498" cy="1905469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4000" kern="1200" dirty="0">
              <a:solidFill>
                <a:schemeClr val="tx1"/>
              </a:solidFill>
            </a:rPr>
            <a:t>10x</a:t>
          </a: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900" kern="1200" dirty="0">
              <a:solidFill>
                <a:schemeClr val="tx1"/>
              </a:solidFill>
            </a:rPr>
            <a:t>Fewer downtime hours compared to a non-cloud physical server*</a:t>
          </a:r>
        </a:p>
      </dsp:txBody>
      <dsp:txXfrm>
        <a:off x="2968744" y="73505"/>
        <a:ext cx="2282880" cy="1793851"/>
      </dsp:txXfrm>
    </dsp:sp>
    <dsp:sp modelId="{47222273-A95B-403A-A99D-A7A36E77F3DA}">
      <dsp:nvSpPr>
        <dsp:cNvPr id="0" name=""/>
        <dsp:cNvSpPr/>
      </dsp:nvSpPr>
      <dsp:spPr>
        <a:xfrm rot="5948">
          <a:off x="5430704" y="816473"/>
          <a:ext cx="261334" cy="3129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5430704" y="878992"/>
        <a:ext cx="182934" cy="187763"/>
      </dsp:txXfrm>
    </dsp:sp>
    <dsp:sp modelId="{F466D87D-33D4-41B6-8DB3-3E11F84F1F2E}">
      <dsp:nvSpPr>
        <dsp:cNvPr id="0" name=""/>
        <dsp:cNvSpPr/>
      </dsp:nvSpPr>
      <dsp:spPr>
        <a:xfrm>
          <a:off x="5800517" y="43768"/>
          <a:ext cx="2760143" cy="1863949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4000" kern="1200" dirty="0">
              <a:solidFill>
                <a:schemeClr val="tx1"/>
              </a:solidFill>
            </a:rPr>
            <a:t>24 Regions</a:t>
          </a:r>
        </a:p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900" kern="1200" dirty="0">
              <a:solidFill>
                <a:schemeClr val="tx1"/>
              </a:solidFill>
            </a:rPr>
            <a:t>and 76 availabile zones globally. Helps with Highavailability</a:t>
          </a:r>
        </a:p>
      </dsp:txBody>
      <dsp:txXfrm>
        <a:off x="5855110" y="98361"/>
        <a:ext cx="2650957" cy="17547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82633-33CF-4661-84EF-CBF5FE0CF9B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685800"/>
            <a:ext cx="5943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CAC73B-B7D0-44A4-88D8-79B39EEC7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11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E71AFA-1FBC-429F-B316-78BBD7E5ACC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8029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685800"/>
            <a:ext cx="5943600" cy="3429000"/>
          </a:xfrm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6451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88010"/>
            <a:r>
              <a:rPr lang="en-US" dirty="0"/>
              <a:t>Presentation by Apps Associates LLC</a:t>
            </a:r>
          </a:p>
        </p:txBody>
      </p:sp>
      <p:sp>
        <p:nvSpPr>
          <p:cNvPr id="6451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010"/>
            <a:fld id="{E5058065-F137-4B25-B489-A18D73E9A137}" type="slidenum">
              <a:rPr lang="en-US" smtClean="0"/>
              <a:pPr defTabSz="98801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9257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CAC73B-B7D0-44A4-88D8-79B39EEC7C3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1150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685800"/>
            <a:ext cx="5943600" cy="3429000"/>
          </a:xfrm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6451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88010"/>
            <a:r>
              <a:rPr lang="en-US" dirty="0"/>
              <a:t>Presentation by Apps Associates LLC</a:t>
            </a:r>
          </a:p>
        </p:txBody>
      </p:sp>
      <p:sp>
        <p:nvSpPr>
          <p:cNvPr id="6451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010"/>
            <a:fld id="{E5058065-F137-4B25-B489-A18D73E9A137}" type="slidenum">
              <a:rPr lang="en-US" smtClean="0"/>
              <a:pPr defTabSz="98801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1328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AC73B-B7D0-44A4-88D8-79B39EEC7C3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147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AC73B-B7D0-44A4-88D8-79B39EEC7C3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996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AC73B-B7D0-44A4-88D8-79B39EEC7C3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996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AC73B-B7D0-44A4-88D8-79B39EEC7C3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996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AC73B-B7D0-44A4-88D8-79B39EEC7C3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996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AC73B-B7D0-44A4-88D8-79B39EEC7C3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996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AC73B-B7D0-44A4-88D8-79B39EEC7C3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996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AC73B-B7D0-44A4-88D8-79B39EEC7C3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7937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AC73B-B7D0-44A4-88D8-79B39EEC7C3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996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130426"/>
            <a:ext cx="1010412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3886200"/>
            <a:ext cx="832104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84CC538F-B3FD-4F08-86BC-76A7803D5942}" type="datetime1">
              <a:rPr lang="en-US" smtClean="0"/>
              <a:t>8/24/2020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6B6C6BA-EA4F-4A97-A8F6-DDC2A94D97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3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CC2B-F3A1-4CB9-978D-E27EFF74EFD1}" type="datetime1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/>
              <a:t>© Copyright 2020. Rapids Group Inc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C6BA-EA4F-4A97-A8F6-DDC2A94D9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41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74639"/>
            <a:ext cx="267462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74639"/>
            <a:ext cx="782574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57148-730D-4B22-8748-74F489399415}" type="datetime1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© Copyright 2020. Rapids Group Inc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C6BA-EA4F-4A97-A8F6-DDC2A94D9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912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B5E8145A-C81F-4FC0-B75D-1041A387F76F}" type="datetime1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sz="1200" b="0"/>
            </a:lvl1pPr>
          </a:lstStyle>
          <a:p>
            <a:r>
              <a:rPr lang="en-US"/>
              <a:t>© Copyright 2020. Rapids Group Inc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6B6C6BA-EA4F-4A97-A8F6-DDC2A94D97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12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406901"/>
            <a:ext cx="101041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2906713"/>
            <a:ext cx="1010412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DB5BA2C2-C756-4E34-B1F8-E3CC30239AAC}" type="datetime1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sz="1200"/>
            </a:lvl1pPr>
          </a:lstStyle>
          <a:p>
            <a:r>
              <a:rPr lang="en-US"/>
              <a:t>© Copyright 2020. Rapids Group Inc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6B6C6BA-EA4F-4A97-A8F6-DDC2A94D97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886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600201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600201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817E7850-799E-40CA-95AA-1F87F0BFA71B}" type="datetime1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sz="1200" b="0"/>
            </a:lvl1pPr>
          </a:lstStyle>
          <a:p>
            <a:r>
              <a:rPr lang="en-US"/>
              <a:t>© Copyright 2020. Rapids Group Inc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6B6C6BA-EA4F-4A97-A8F6-DDC2A94D97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10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535113"/>
            <a:ext cx="52522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174875"/>
            <a:ext cx="525224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3" y="1535113"/>
            <a:ext cx="52543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3" y="2174875"/>
            <a:ext cx="52543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4A5D3F3A-679D-41E8-B778-6EED32F4A881}" type="datetime1">
              <a:rPr lang="en-US" smtClean="0"/>
              <a:t>8/24/2020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sz="1200" b="0"/>
            </a:lvl1pPr>
          </a:lstStyle>
          <a:p>
            <a:r>
              <a:rPr lang="en-US"/>
              <a:t>© Copyright 2020. Rapids Group Inc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6B6C6BA-EA4F-4A97-A8F6-DDC2A94D97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2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25A7162B-9E14-4C2F-A250-5286CE4B0047}" type="datetime1">
              <a:rPr lang="en-US" smtClean="0"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sz="1200"/>
            </a:lvl1pPr>
          </a:lstStyle>
          <a:p>
            <a:r>
              <a:rPr lang="en-US"/>
              <a:t>© Copyright 2020. Rapids Group Inc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6B6C6BA-EA4F-4A97-A8F6-DDC2A94D97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147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B46E725A-E5B2-411B-9818-FC0116123B68}" type="datetime1">
              <a:rPr lang="en-US" smtClean="0"/>
              <a:t>8/24/2020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sz="1200" b="0"/>
            </a:lvl1pPr>
          </a:lstStyle>
          <a:p>
            <a:r>
              <a:rPr lang="en-US"/>
              <a:t>© Copyright 2020. Rapids Group Inc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0"/>
            </a:lvl1pPr>
          </a:lstStyle>
          <a:p>
            <a:fld id="{06B6C6BA-EA4F-4A97-A8F6-DDC2A94D97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008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1" y="273050"/>
            <a:ext cx="39108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73051"/>
            <a:ext cx="664527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1" y="1435101"/>
            <a:ext cx="391080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F47FC819-BB3D-4D12-B00D-929C8E1403F9}" type="datetime1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sz="1200" b="0"/>
            </a:lvl1pPr>
          </a:lstStyle>
          <a:p>
            <a:r>
              <a:rPr lang="en-US"/>
              <a:t>© Copyright 2020. Rapids Group Inc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6B6C6BA-EA4F-4A97-A8F6-DDC2A94D97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773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4800600"/>
            <a:ext cx="71323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12775"/>
            <a:ext cx="713232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367338"/>
            <a:ext cx="71323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362EC-D63D-407E-A955-25C0250134AA}" type="datetime1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/>
              <a:t>© Copyright 2020. Rapids Group Inc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C6BA-EA4F-4A97-A8F6-DDC2A94D9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790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274638"/>
            <a:ext cx="106984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600201"/>
            <a:ext cx="106984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6356351"/>
            <a:ext cx="2773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9DFC2-448B-43A0-B7B9-4E2D5B50E452}" type="datetime1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6356351"/>
            <a:ext cx="3764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Copyright 2020. Rapids Group Inc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6356351"/>
            <a:ext cx="2773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6C6BA-EA4F-4A97-A8F6-DDC2A94D9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332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phora.com/" TargetMode="External"/><Relationship Id="rId7" Type="http://schemas.openxmlformats.org/officeDocument/2006/relationships/comments" Target="../comments/commen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emo-magento2.vuestorefront.io/" TargetMode="External"/><Relationship Id="rId5" Type="http://schemas.openxmlformats.org/officeDocument/2006/relationships/hyperlink" Target="https://www.jaguarusa.com/" TargetMode="External"/><Relationship Id="rId4" Type="http://schemas.openxmlformats.org/officeDocument/2006/relationships/hyperlink" Target="https://www.uae.conektr.com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2496231" y="6367303"/>
            <a:ext cx="92125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Margate City, NJ</a:t>
            </a:r>
          </a:p>
        </p:txBody>
      </p:sp>
      <p:sp>
        <p:nvSpPr>
          <p:cNvPr id="17414" name="Rectangle 4"/>
          <p:cNvSpPr>
            <a:spLocks noChangeArrowheads="1"/>
          </p:cNvSpPr>
          <p:nvPr/>
        </p:nvSpPr>
        <p:spPr bwMode="auto">
          <a:xfrm>
            <a:off x="2317844" y="1442712"/>
            <a:ext cx="9569355" cy="1529088"/>
          </a:xfrm>
          <a:prstGeom prst="rect">
            <a:avLst/>
          </a:prstGeom>
          <a:solidFill>
            <a:srgbClr val="8787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428943" y="1626516"/>
            <a:ext cx="942721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AWS &amp; Ecommerce Integration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(www.rapidsgroup.com)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05400" y="3352800"/>
            <a:ext cx="3428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www.therapidsgroup.com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51" y="381000"/>
            <a:ext cx="1350699" cy="48584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6E8A23C-8065-4E90-81CD-0933ED87C3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399" y="121365"/>
            <a:ext cx="2123149" cy="11139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435F8EF-1CF6-4870-AE9A-95C203A8F84C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875" y="75770"/>
            <a:ext cx="2895600" cy="133253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ounded Rectangle 12">
            <a:extLst>
              <a:ext uri="{FF2B5EF4-FFF2-40B4-BE49-F238E27FC236}">
                <a16:creationId xmlns:a16="http://schemas.microsoft.com/office/drawing/2014/main" id="{D46222BD-D061-406F-908D-69BF68EFB553}"/>
              </a:ext>
            </a:extLst>
          </p:cNvPr>
          <p:cNvSpPr/>
          <p:nvPr/>
        </p:nvSpPr>
        <p:spPr>
          <a:xfrm>
            <a:off x="87390" y="5486400"/>
            <a:ext cx="2230454" cy="73114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Business Intelligence &amp; eCommerce Solutions Premier Global Provider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714416375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2823210" y="110069"/>
            <a:ext cx="71323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Technology Stack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888053"/>
            <a:ext cx="1021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IN" sz="4000" dirty="0">
                <a:solidFill>
                  <a:schemeClr val="dk1"/>
                </a:solidFill>
                <a:latin typeface="+mj-lt"/>
              </a:rPr>
              <a:t>Justification - Why this Technology?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>
                <a:solidFill>
                  <a:schemeClr val="bg1"/>
                </a:solidFill>
              </a:rPr>
              <a:t>© Copyright 2020. Rapids Group Inc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C6BA-EA4F-4A97-A8F6-DDC2A94D97FB}" type="slidenum">
              <a:rPr lang="en-US" smtClean="0">
                <a:solidFill>
                  <a:schemeClr val="bg1"/>
                </a:solidFill>
              </a:rPr>
              <a:t>10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1595939"/>
            <a:ext cx="11277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/>
              <a:t>Amazon Web Services (AWS) – A whitepaper by IDC, shows customers that migrate to AWS can experience 51% reduced costs of operations, 62% increased IT productivity, and 94% reductions in downtime</a:t>
            </a:r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2264490909"/>
              </p:ext>
            </p:extLst>
          </p:nvPr>
        </p:nvGraphicFramePr>
        <p:xfrm>
          <a:off x="152400" y="3896432"/>
          <a:ext cx="8579705" cy="1940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8819866" y="4670335"/>
            <a:ext cx="286133" cy="393054"/>
            <a:chOff x="6293149" y="1660656"/>
            <a:chExt cx="310107" cy="371340"/>
          </a:xfrm>
        </p:grpSpPr>
        <p:sp>
          <p:nvSpPr>
            <p:cNvPr id="18" name="Right Arrow 17"/>
            <p:cNvSpPr/>
            <p:nvPr/>
          </p:nvSpPr>
          <p:spPr>
            <a:xfrm rot="6467">
              <a:off x="6293149" y="1660656"/>
              <a:ext cx="310107" cy="371340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ight Arrow 4"/>
            <p:cNvSpPr txBox="1"/>
            <p:nvPr/>
          </p:nvSpPr>
          <p:spPr>
            <a:xfrm rot="6467">
              <a:off x="6293149" y="1734836"/>
              <a:ext cx="217075" cy="2228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600" kern="120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9135253" y="3896432"/>
            <a:ext cx="2547969" cy="1940862"/>
            <a:chOff x="6731979" y="706615"/>
            <a:chExt cx="2915815" cy="2285974"/>
          </a:xfrm>
        </p:grpSpPr>
        <p:sp>
          <p:nvSpPr>
            <p:cNvPr id="21" name="Rounded Rectangle 20"/>
            <p:cNvSpPr/>
            <p:nvPr/>
          </p:nvSpPr>
          <p:spPr>
            <a:xfrm>
              <a:off x="6731979" y="706615"/>
              <a:ext cx="2915815" cy="2285974"/>
            </a:xfrm>
            <a:prstGeom prst="roundRect">
              <a:avLst>
                <a:gd name="adj" fmla="val 1000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6"/>
            <p:cNvSpPr txBox="1"/>
            <p:nvPr/>
          </p:nvSpPr>
          <p:spPr>
            <a:xfrm>
              <a:off x="6798933" y="773568"/>
              <a:ext cx="2781907" cy="21520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4000" kern="1200" dirty="0">
                  <a:solidFill>
                    <a:schemeClr val="tx1"/>
                  </a:solidFill>
                </a:rPr>
                <a:t>62%</a:t>
              </a:r>
            </a:p>
            <a:p>
              <a:pPr lvl="0" algn="ctr" defTabSz="17780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1900" kern="1200" dirty="0">
                  <a:solidFill>
                    <a:schemeClr val="tx1"/>
                  </a:solidFill>
                </a:rPr>
                <a:t>more efficient IT infrastructure &amp; security mgmt vs on premises*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03746" y="3171956"/>
            <a:ext cx="6473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Why migrate to AWS Cloud?</a:t>
            </a:r>
          </a:p>
        </p:txBody>
      </p:sp>
    </p:spTree>
    <p:extLst>
      <p:ext uri="{BB962C8B-B14F-4D97-AF65-F5344CB8AC3E}">
        <p14:creationId xmlns:p14="http://schemas.microsoft.com/office/powerpoint/2010/main" val="3436250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2823210" y="110069"/>
            <a:ext cx="71323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Technology Stack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3097" y="1073644"/>
            <a:ext cx="1110100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2800" dirty="0" err="1"/>
              <a:t>Magento</a:t>
            </a:r>
            <a:r>
              <a:rPr lang="en-US" sz="2800" dirty="0"/>
              <a:t> </a:t>
            </a:r>
            <a:r>
              <a:rPr lang="en-US" sz="2800" dirty="0" err="1"/>
              <a:t>eCommerce</a:t>
            </a:r>
            <a:r>
              <a:rPr lang="en-US" sz="2800" dirty="0"/>
              <a:t> Platform – Provides the core competencies like </a:t>
            </a:r>
            <a:r>
              <a:rPr lang="en-US" sz="2800" u="sng" dirty="0"/>
              <a:t>flexibility</a:t>
            </a:r>
            <a:r>
              <a:rPr lang="en-US" sz="2800" dirty="0"/>
              <a:t>, </a:t>
            </a:r>
            <a:r>
              <a:rPr lang="en-US" sz="2800" u="sng" dirty="0"/>
              <a:t>scalability</a:t>
            </a:r>
            <a:r>
              <a:rPr lang="en-US" sz="2800" dirty="0"/>
              <a:t>, </a:t>
            </a:r>
            <a:r>
              <a:rPr lang="en-US" sz="2800" u="sng" dirty="0"/>
              <a:t>ease-of-use</a:t>
            </a:r>
            <a:r>
              <a:rPr lang="en-US" sz="2800" dirty="0"/>
              <a:t>, </a:t>
            </a:r>
            <a:r>
              <a:rPr lang="en-US" sz="2800" u="sng" dirty="0"/>
              <a:t>responsive design</a:t>
            </a:r>
            <a:r>
              <a:rPr lang="en-US" sz="2800" dirty="0"/>
              <a:t>, </a:t>
            </a:r>
            <a:r>
              <a:rPr lang="en-US" sz="2800" u="sng" dirty="0"/>
              <a:t>transparency</a:t>
            </a:r>
            <a:r>
              <a:rPr lang="en-US" sz="2800" dirty="0"/>
              <a:t>, </a:t>
            </a:r>
            <a:r>
              <a:rPr lang="en-US" sz="2800" u="sng" dirty="0"/>
              <a:t>personalization</a:t>
            </a:r>
            <a:r>
              <a:rPr lang="en-US" sz="2800" dirty="0"/>
              <a:t>, and </a:t>
            </a:r>
            <a:r>
              <a:rPr lang="en-US" sz="2800" u="sng" dirty="0"/>
              <a:t>multi-channel dynamics</a:t>
            </a:r>
            <a:r>
              <a:rPr lang="en-US" sz="2800" dirty="0"/>
              <a:t> that are essential for a successful B2B business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>
                <a:solidFill>
                  <a:schemeClr val="bg1"/>
                </a:solidFill>
              </a:rPr>
              <a:t>© Copyright 2020. Rapids Group Inc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C6BA-EA4F-4A97-A8F6-DDC2A94D97FB}" type="slidenum">
              <a:rPr lang="en-US" smtClean="0">
                <a:solidFill>
                  <a:schemeClr val="bg1"/>
                </a:solidFill>
              </a:rPr>
              <a:t>11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6080" y="2438399"/>
            <a:ext cx="5346159" cy="37961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71600" y="3182331"/>
            <a:ext cx="365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400" dirty="0"/>
              <a:t>A robust, sturdy, platform - being used by </a:t>
            </a:r>
            <a:r>
              <a:rPr lang="en-US" sz="2400" u="sng" dirty="0"/>
              <a:t>more than 3,00,000 online stores</a:t>
            </a:r>
            <a:r>
              <a:rPr lang="en-US" sz="2400" dirty="0"/>
              <a:t>, a number sure to outgrow with the new pace of digital economy</a:t>
            </a:r>
          </a:p>
        </p:txBody>
      </p:sp>
    </p:spTree>
    <p:extLst>
      <p:ext uri="{BB962C8B-B14F-4D97-AF65-F5344CB8AC3E}">
        <p14:creationId xmlns:p14="http://schemas.microsoft.com/office/powerpoint/2010/main" val="837037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823210" y="110069"/>
            <a:ext cx="71323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Technology Stack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857665"/>
              </p:ext>
            </p:extLst>
          </p:nvPr>
        </p:nvGraphicFramePr>
        <p:xfrm>
          <a:off x="381000" y="934798"/>
          <a:ext cx="11277600" cy="5181599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563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3514">
                <a:tc gridSpan="2">
                  <a:txBody>
                    <a:bodyPr/>
                    <a:lstStyle/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en-US" sz="2000" dirty="0"/>
                    </a:p>
                  </a:txBody>
                  <a:tcPr marL="89154" marR="89154" marT="60960" marB="6096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808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+mj-lt"/>
                        </a:rPr>
                        <a:t>Commerce</a:t>
                      </a:r>
                    </a:p>
                    <a:p>
                      <a:pPr marL="342900" lvl="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US" sz="2000" dirty="0" err="1"/>
                        <a:t>Magento</a:t>
                      </a:r>
                      <a:r>
                        <a:rPr lang="en-US" sz="2000" dirty="0"/>
                        <a:t> 2 Commerce Edition is the premium and paid version of </a:t>
                      </a:r>
                      <a:r>
                        <a:rPr lang="en-US" sz="2000" dirty="0" err="1"/>
                        <a:t>Magento</a:t>
                      </a:r>
                      <a:r>
                        <a:rPr lang="en-US" sz="2000" dirty="0"/>
                        <a:t>.</a:t>
                      </a:r>
                    </a:p>
                    <a:p>
                      <a:pPr marL="342900" lvl="0" indent="-342900">
                        <a:buFont typeface="Wingdings" panose="05000000000000000000" pitchFamily="2" charset="2"/>
                        <a:buChar char="ü"/>
                      </a:pPr>
                      <a:endParaRPr lang="en-US" sz="900" dirty="0"/>
                    </a:p>
                    <a:p>
                      <a:pPr marL="342900" lvl="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US" sz="2000" dirty="0"/>
                        <a:t>It is completely supported by the </a:t>
                      </a:r>
                      <a:r>
                        <a:rPr lang="en-US" sz="2000" dirty="0" err="1"/>
                        <a:t>Magento</a:t>
                      </a:r>
                      <a:r>
                        <a:rPr lang="en-US" sz="2000" dirty="0"/>
                        <a:t> team and subscribers receive full customer service and support by phone and email. </a:t>
                      </a:r>
                    </a:p>
                    <a:p>
                      <a:pPr marL="342900" lvl="0" indent="-342900">
                        <a:buFont typeface="Wingdings" panose="05000000000000000000" pitchFamily="2" charset="2"/>
                        <a:buChar char="ü"/>
                      </a:pPr>
                      <a:endParaRPr lang="en-US" sz="900" dirty="0"/>
                    </a:p>
                    <a:p>
                      <a:pPr marL="342900" lvl="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US" sz="2000" dirty="0"/>
                        <a:t>Pricing also includes security, advanced features and product improvements.</a:t>
                      </a:r>
                    </a:p>
                    <a:p>
                      <a:pPr marL="0" lvl="0" indent="0">
                        <a:buFont typeface="Wingdings" panose="05000000000000000000" pitchFamily="2" charset="2"/>
                        <a:buNone/>
                      </a:pPr>
                      <a:endParaRPr lang="en-US" sz="900" dirty="0"/>
                    </a:p>
                    <a:p>
                      <a:pPr marL="342900" lvl="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US" sz="2000" dirty="0"/>
                        <a:t>Commerce Edition is operationally more scalable and is generally used by mid-sized to large retailers with higher throughputs of customer traffic, larger product catalogs, wider global presence and more complex business processes.</a:t>
                      </a:r>
                    </a:p>
                  </a:txBody>
                  <a:tcPr marL="89154" marR="89154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+mj-lt"/>
                        </a:rPr>
                        <a:t>Open</a:t>
                      </a:r>
                      <a:r>
                        <a:rPr lang="en-US" sz="2000" b="1" baseline="0" dirty="0">
                          <a:latin typeface="+mj-lt"/>
                        </a:rPr>
                        <a:t> Source</a:t>
                      </a:r>
                      <a:endParaRPr lang="en-US" sz="2000" b="1" dirty="0">
                        <a:latin typeface="+mj-lt"/>
                      </a:endParaRPr>
                    </a:p>
                    <a:p>
                      <a:pPr marL="342900" lvl="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US" sz="2000" dirty="0" err="1"/>
                        <a:t>Magento</a:t>
                      </a:r>
                      <a:r>
                        <a:rPr lang="en-US" sz="2000" dirty="0"/>
                        <a:t> 2 Open Source Edition is a platform available for free download and installation and it contains the same core features as it’s Enterprise counterpart.</a:t>
                      </a:r>
                    </a:p>
                    <a:p>
                      <a:pPr marL="0" lvl="0" indent="0">
                        <a:buFont typeface="Wingdings" panose="05000000000000000000" pitchFamily="2" charset="2"/>
                        <a:buNone/>
                      </a:pPr>
                      <a:endParaRPr lang="en-US" sz="900" dirty="0"/>
                    </a:p>
                    <a:p>
                      <a:pPr marL="342900" lvl="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US" sz="2000" dirty="0"/>
                        <a:t>It is easily customizable and makes use of the </a:t>
                      </a:r>
                      <a:r>
                        <a:rPr lang="en-US" sz="2000" dirty="0" err="1"/>
                        <a:t>Magento</a:t>
                      </a:r>
                      <a:r>
                        <a:rPr lang="en-US" sz="2000" dirty="0"/>
                        <a:t> Marketplace and skilled technical resources to extend the core features and support specific business and functional requirements.</a:t>
                      </a:r>
                    </a:p>
                    <a:p>
                      <a:pPr marL="0" lvl="0" indent="0">
                        <a:buFont typeface="Wingdings" panose="05000000000000000000" pitchFamily="2" charset="2"/>
                        <a:buNone/>
                      </a:pPr>
                      <a:endParaRPr lang="en-US" sz="900" dirty="0"/>
                    </a:p>
                    <a:p>
                      <a:pPr marL="342900" lvl="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US" sz="2000" dirty="0"/>
                        <a:t>Many large and mid-market retailers utilize </a:t>
                      </a:r>
                      <a:r>
                        <a:rPr lang="en-US" sz="2000" dirty="0" err="1"/>
                        <a:t>Magento</a:t>
                      </a:r>
                      <a:r>
                        <a:rPr lang="en-US" sz="2000" dirty="0"/>
                        <a:t> Open Source for their ecommerce platform and successfully meet ever expanding requirements and customer demands.</a:t>
                      </a:r>
                    </a:p>
                  </a:txBody>
                  <a:tcPr marL="89154" marR="89154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© Copyright 2020. Rapids Group Inc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C6BA-EA4F-4A97-A8F6-DDC2A94D97FB}" type="slidenum">
              <a:rPr lang="en-US" smtClean="0">
                <a:solidFill>
                  <a:schemeClr val="bg1"/>
                </a:solidFill>
              </a:rPr>
              <a:t>12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934798"/>
            <a:ext cx="11229975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6457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3810000" y="88609"/>
            <a:ext cx="71323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Project Implementation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>
                <a:solidFill>
                  <a:schemeClr val="bg1"/>
                </a:solidFill>
              </a:rPr>
              <a:t>© Copyright 2020. Rapids Group Inc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C6BA-EA4F-4A97-A8F6-DDC2A94D97FB}" type="slidenum">
              <a:rPr lang="en-US" smtClean="0">
                <a:solidFill>
                  <a:schemeClr val="bg1"/>
                </a:solidFill>
              </a:rPr>
              <a:t>13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883378"/>
            <a:ext cx="10744200" cy="5365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1. </a:t>
            </a:r>
            <a:r>
              <a:rPr lang="en-US" sz="2800" b="1" u="sng" dirty="0"/>
              <a:t>Concept &amp; Planning Phase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Like every project, everything starts from planning the concept. This phase requirements will need to be documented for landing page.</a:t>
            </a:r>
          </a:p>
          <a:p>
            <a:r>
              <a:rPr lang="en-US" sz="2800" b="1" dirty="0"/>
              <a:t>2. </a:t>
            </a:r>
            <a:r>
              <a:rPr lang="en-US" sz="2800" b="1" u="sng" dirty="0"/>
              <a:t>Design Phase &amp; Technical Phase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Shortlist Modules. For Order, Shipping, ERP (QuickBooks) Integration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Identify the system requirements for planned website and register with AWS to create server instances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Configure Theme and all 3</a:t>
            </a:r>
            <a:r>
              <a:rPr lang="en-US" sz="2800" baseline="30000" dirty="0"/>
              <a:t>rd</a:t>
            </a:r>
            <a:r>
              <a:rPr lang="en-US" sz="2800" dirty="0"/>
              <a:t> party integrations as needed</a:t>
            </a:r>
          </a:p>
          <a:p>
            <a:r>
              <a:rPr lang="en-US" sz="2800" b="1" dirty="0"/>
              <a:t>3. </a:t>
            </a:r>
            <a:r>
              <a:rPr lang="en-US" sz="2800" b="1" u="sng" dirty="0"/>
              <a:t>Testing</a:t>
            </a:r>
          </a:p>
          <a:p>
            <a:r>
              <a:rPr lang="en-US" sz="2800" dirty="0"/>
              <a:t>-  Chuck &amp; Ed  - Stakeholders to test the new web portal on AWS</a:t>
            </a:r>
          </a:p>
          <a:p>
            <a:r>
              <a:rPr lang="en-US" sz="2800" b="1" dirty="0"/>
              <a:t>4. </a:t>
            </a:r>
            <a:r>
              <a:rPr lang="en-US" sz="2800" b="1" u="sng" dirty="0"/>
              <a:t>Deployment</a:t>
            </a:r>
          </a:p>
          <a:p>
            <a:r>
              <a:rPr lang="en-US" sz="2800" dirty="0"/>
              <a:t>- Agree on go-live date to launch the end product</a:t>
            </a:r>
          </a:p>
        </p:txBody>
      </p:sp>
    </p:spTree>
    <p:extLst>
      <p:ext uri="{BB962C8B-B14F-4D97-AF65-F5344CB8AC3E}">
        <p14:creationId xmlns:p14="http://schemas.microsoft.com/office/powerpoint/2010/main" val="3718346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2823210" y="110069"/>
            <a:ext cx="71323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Project Implementation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© Copyright 2020. Rapids Group Inc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C6BA-EA4F-4A97-A8F6-DDC2A94D97FB}" type="slidenum">
              <a:rPr lang="en-US" smtClean="0">
                <a:solidFill>
                  <a:schemeClr val="bg1"/>
                </a:solidFill>
              </a:rPr>
              <a:t>14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490" y="73683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/>
              <a:t>Project Plan &amp; Timelines..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0791" y="1188922"/>
            <a:ext cx="7862134" cy="49769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1188922"/>
            <a:ext cx="3864591" cy="497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0382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39200" y="6272600"/>
            <a:ext cx="2773680" cy="365125"/>
          </a:xfrm>
        </p:spPr>
        <p:txBody>
          <a:bodyPr/>
          <a:lstStyle/>
          <a:p>
            <a:fld id="{06B6C6BA-EA4F-4A97-A8F6-DDC2A94D97F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823210" y="110069"/>
            <a:ext cx="71323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Example Stores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10668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4000" dirty="0"/>
              <a:t>Few example stores built on </a:t>
            </a:r>
            <a:r>
              <a:rPr lang="en-US" sz="4000" dirty="0" err="1"/>
              <a:t>Magento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" y="1958597"/>
            <a:ext cx="7139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400" dirty="0" err="1"/>
              <a:t>Magento</a:t>
            </a:r>
            <a:r>
              <a:rPr lang="en-US" sz="2400" dirty="0"/>
              <a:t> Open Source based Portals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4386" y="4169268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400" dirty="0" err="1"/>
              <a:t>Magento</a:t>
            </a:r>
            <a:r>
              <a:rPr lang="en-US" sz="2400" dirty="0"/>
              <a:t> Enterprise based Portals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16666" y="3148140"/>
            <a:ext cx="2696059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en-US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https://www.nephora.com</a:t>
            </a:r>
            <a:endParaRPr lang="en-US" u="sng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24179" y="3637260"/>
            <a:ext cx="3004733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en-US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https://www.uae.conektr.com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16666" y="4774245"/>
            <a:ext cx="28162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https://www.jaguarusa.com</a:t>
            </a:r>
            <a:endParaRPr lang="en-US" dirty="0"/>
          </a:p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124179" y="2686971"/>
            <a:ext cx="4035913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en-US" dirty="0">
                <a:hlinkClick r:id="rId6"/>
              </a:rPr>
              <a:t>http://demo-magento2.vuestorefront.io/</a:t>
            </a:r>
            <a:endParaRPr lang="en-US" u="sng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BC3CA5E6-07D6-465A-A65C-BF7418902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8041" y="6197376"/>
            <a:ext cx="4853940" cy="365125"/>
          </a:xfrm>
        </p:spPr>
        <p:txBody>
          <a:bodyPr/>
          <a:lstStyle/>
          <a:p>
            <a:r>
              <a:rPr lang="en-US" dirty="0"/>
              <a:t>© Copyright 2020. Rapids Group Inc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2BBF56B0-ACF9-4EFC-8BC0-FD696BD5DE6B}"/>
              </a:ext>
            </a:extLst>
          </p:cNvPr>
          <p:cNvSpPr txBox="1">
            <a:spLocks/>
          </p:cNvSpPr>
          <p:nvPr/>
        </p:nvSpPr>
        <p:spPr>
          <a:xfrm>
            <a:off x="4139843" y="6375347"/>
            <a:ext cx="3764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© Copyright 2020. Rapids Group Inc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AFEBBF56-29A7-4640-92F7-0E6981C4635D}"/>
              </a:ext>
            </a:extLst>
          </p:cNvPr>
          <p:cNvSpPr txBox="1">
            <a:spLocks/>
          </p:cNvSpPr>
          <p:nvPr/>
        </p:nvSpPr>
        <p:spPr>
          <a:xfrm>
            <a:off x="8671236" y="6382806"/>
            <a:ext cx="2773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B6C6BA-EA4F-4A97-A8F6-DDC2A94D97FB}" type="slidenum">
              <a:rPr lang="en-US" smtClean="0">
                <a:solidFill>
                  <a:schemeClr val="bg1"/>
                </a:solidFill>
              </a:rPr>
              <a:pPr/>
              <a:t>15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55796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2823210" y="110069"/>
            <a:ext cx="71323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Expectations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>
                <a:solidFill>
                  <a:schemeClr val="bg1"/>
                </a:solidFill>
              </a:rPr>
              <a:t>© Copyright 2020. Rapids Group Inc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C6BA-EA4F-4A97-A8F6-DDC2A94D97FB}" type="slidenum">
              <a:rPr lang="en-US" smtClean="0">
                <a:solidFill>
                  <a:schemeClr val="bg1"/>
                </a:solidFill>
              </a:rPr>
              <a:t>16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1066800"/>
            <a:ext cx="84591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IN" sz="3600" b="1" dirty="0">
                <a:solidFill>
                  <a:schemeClr val="dk1"/>
                </a:solidFill>
              </a:rPr>
              <a:t>What you need to do now?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800" y="1905000"/>
            <a:ext cx="10867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2800" dirty="0"/>
              <a:t>Invest Trust – for an end to end implementation</a:t>
            </a:r>
          </a:p>
          <a:p>
            <a:pPr algn="just">
              <a:spcAft>
                <a:spcPts val="0"/>
              </a:spcAft>
            </a:pPr>
            <a:endParaRPr lang="en-US" sz="1600" dirty="0"/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800" dirty="0"/>
              <a:t>Relax, Chill &amp; have a Drink on Beach post the project kick off...</a:t>
            </a:r>
            <a:endParaRPr lang="en-US" sz="2400" dirty="0">
              <a:solidFill>
                <a:schemeClr val="dk1"/>
              </a:solidFill>
              <a:latin typeface="+mj-lt"/>
            </a:endParaRPr>
          </a:p>
        </p:txBody>
      </p:sp>
      <p:pic>
        <p:nvPicPr>
          <p:cNvPr id="24" name="Picture 23" descr="&lt;strong&gt;Beer&lt;/strong&gt; PNG | PNG Al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921" y="4532358"/>
            <a:ext cx="3367357" cy="1658861"/>
          </a:xfrm>
          <a:prstGeom prst="rect">
            <a:avLst/>
          </a:prstGeom>
        </p:spPr>
      </p:pic>
      <p:sp>
        <p:nvSpPr>
          <p:cNvPr id="30" name="Oval Callout 29"/>
          <p:cNvSpPr/>
          <p:nvPr/>
        </p:nvSpPr>
        <p:spPr>
          <a:xfrm>
            <a:off x="7843985" y="4490526"/>
            <a:ext cx="1770598" cy="844997"/>
          </a:xfrm>
          <a:prstGeom prst="wedgeEllipseCallout">
            <a:avLst/>
          </a:prstGeom>
          <a:noFill/>
          <a:ln w="698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8083044" y="4651414"/>
            <a:ext cx="2160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/>
              <a:t>CHEERS!</a:t>
            </a:r>
          </a:p>
        </p:txBody>
      </p:sp>
    </p:spTree>
    <p:extLst>
      <p:ext uri="{BB962C8B-B14F-4D97-AF65-F5344CB8AC3E}">
        <p14:creationId xmlns:p14="http://schemas.microsoft.com/office/powerpoint/2010/main" val="1638574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2823210" y="110069"/>
            <a:ext cx="71323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Thank you!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0600" y="1143000"/>
            <a:ext cx="100584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Thank you for the opportunity to put in this proposal </a:t>
            </a:r>
          </a:p>
          <a:p>
            <a:endParaRPr lang="en-US" sz="2000" dirty="0"/>
          </a:p>
          <a:p>
            <a:r>
              <a:rPr lang="en-US" sz="2800" dirty="0"/>
              <a:t>Questions (or) Comments please feel free to email </a:t>
            </a:r>
          </a:p>
          <a:p>
            <a:r>
              <a:rPr lang="en-US" sz="2800" dirty="0"/>
              <a:t>“</a:t>
            </a:r>
            <a:r>
              <a:rPr lang="en-US" sz="2800" u="sng" dirty="0"/>
              <a:t>Vick Reddy</a:t>
            </a:r>
            <a:r>
              <a:rPr lang="en-US" sz="2800" dirty="0"/>
              <a:t>” – VReddy@rapidsgroup.com</a:t>
            </a:r>
            <a:endParaRPr lang="en-US" sz="2800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>
                <a:solidFill>
                  <a:schemeClr val="bg1"/>
                </a:solidFill>
              </a:rPr>
              <a:t>© Copyright 2020. Rapids Group Inc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C6BA-EA4F-4A97-A8F6-DDC2A94D97FB}" type="slidenum">
              <a:rPr lang="en-US" smtClean="0">
                <a:solidFill>
                  <a:schemeClr val="bg1"/>
                </a:solidFill>
              </a:rPr>
              <a:t>17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265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C6BA-EA4F-4A97-A8F6-DDC2A94D97FB}" type="slidenum">
              <a:rPr lang="en-US" smtClean="0">
                <a:solidFill>
                  <a:schemeClr val="bg1"/>
                </a:solidFill>
              </a:rPr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066800"/>
            <a:ext cx="100902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>
              <a:spcAft>
                <a:spcPts val="1200"/>
              </a:spcAft>
            </a:pPr>
            <a:r>
              <a:rPr lang="en-US" sz="2800" dirty="0"/>
              <a:t>Items on Agenda that we will address as part of this proposal presentation</a:t>
            </a:r>
            <a:endParaRPr lang="en-US" sz="2400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460577" y="110068"/>
            <a:ext cx="7315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Agenda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© Copyright 2020. Rapids Group Inc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102196"/>
            <a:ext cx="7696200" cy="3395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0" lvl="3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IN" sz="2800" dirty="0">
                <a:solidFill>
                  <a:schemeClr val="dk1"/>
                </a:solidFill>
              </a:rPr>
              <a:t>Industry Trends</a:t>
            </a:r>
          </a:p>
          <a:p>
            <a:pPr marL="1714500" lvl="3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IN" sz="2800" dirty="0">
                <a:solidFill>
                  <a:schemeClr val="dk1"/>
                </a:solidFill>
              </a:rPr>
              <a:t>High Level Scope</a:t>
            </a:r>
          </a:p>
          <a:p>
            <a:pPr marL="1714500" lvl="3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IN" sz="2800" dirty="0">
                <a:solidFill>
                  <a:schemeClr val="dk1"/>
                </a:solidFill>
              </a:rPr>
              <a:t>Design Strategy</a:t>
            </a:r>
          </a:p>
          <a:p>
            <a:pPr marL="1714500" lvl="3" indent="-342900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n-IN" sz="2800" dirty="0">
                <a:solidFill>
                  <a:schemeClr val="dk1"/>
                </a:solidFill>
              </a:rPr>
              <a:t>Technology Stack</a:t>
            </a:r>
          </a:p>
          <a:p>
            <a:pPr marL="1714500" lvl="3" indent="-342900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n-IN" sz="2800" dirty="0">
                <a:solidFill>
                  <a:schemeClr val="dk1"/>
                </a:solidFill>
              </a:rPr>
              <a:t>Project Implementation</a:t>
            </a:r>
          </a:p>
          <a:p>
            <a:pPr marL="1714500" lvl="3" indent="-342900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n-IN" sz="2800" dirty="0">
                <a:solidFill>
                  <a:schemeClr val="dk1"/>
                </a:solidFill>
              </a:rPr>
              <a:t>Expectations</a:t>
            </a:r>
          </a:p>
        </p:txBody>
      </p:sp>
    </p:spTree>
    <p:extLst>
      <p:ext uri="{BB962C8B-B14F-4D97-AF65-F5344CB8AC3E}">
        <p14:creationId xmlns:p14="http://schemas.microsoft.com/office/powerpoint/2010/main" val="931840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C6BA-EA4F-4A97-A8F6-DDC2A94D97FB}" type="slidenum">
              <a:rPr lang="en-US" smtClean="0">
                <a:solidFill>
                  <a:schemeClr val="bg1"/>
                </a:solidFill>
              </a:rPr>
              <a:t>3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2500" y="535035"/>
            <a:ext cx="10977499" cy="6160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>
              <a:spcAft>
                <a:spcPts val="1200"/>
              </a:spcAft>
            </a:pPr>
            <a:endParaRPr lang="en-US" sz="2800" dirty="0"/>
          </a:p>
          <a:p>
            <a:pPr lvl="1" algn="just">
              <a:spcAft>
                <a:spcPts val="1200"/>
              </a:spcAft>
            </a:pPr>
            <a:r>
              <a:rPr lang="en-US" sz="2800" dirty="0"/>
              <a:t>Need to meet changing preferences was due yesterday..</a:t>
            </a:r>
          </a:p>
          <a:p>
            <a:r>
              <a:rPr lang="en-US" dirty="0"/>
              <a:t>	</a:t>
            </a:r>
          </a:p>
          <a:p>
            <a:r>
              <a:rPr lang="en-US" dirty="0"/>
              <a:t>	</a:t>
            </a:r>
            <a:br>
              <a:rPr lang="en-US" dirty="0"/>
            </a:br>
            <a:endParaRPr lang="en-IN" sz="2400" dirty="0">
              <a:solidFill>
                <a:schemeClr val="dk1"/>
              </a:solidFill>
              <a:latin typeface="+mj-lt"/>
            </a:endParaRPr>
          </a:p>
          <a:p>
            <a:pPr>
              <a:spcAft>
                <a:spcPts val="1000"/>
              </a:spcAft>
            </a:pPr>
            <a:endParaRPr lang="en-IN" sz="2400" dirty="0">
              <a:solidFill>
                <a:schemeClr val="dk1"/>
              </a:solidFill>
              <a:latin typeface="+mj-lt"/>
            </a:endParaRP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v"/>
            </a:pPr>
            <a:endParaRPr lang="en-IN" sz="2400" dirty="0">
              <a:solidFill>
                <a:schemeClr val="dk1"/>
              </a:solidFill>
              <a:latin typeface="+mj-lt"/>
            </a:endParaRP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v"/>
            </a:pPr>
            <a:endParaRPr lang="en-IN" sz="2400" dirty="0">
              <a:solidFill>
                <a:schemeClr val="dk1"/>
              </a:solidFill>
              <a:latin typeface="+mj-lt"/>
            </a:endParaRPr>
          </a:p>
          <a:p>
            <a:pPr>
              <a:spcAft>
                <a:spcPts val="1000"/>
              </a:spcAft>
            </a:pPr>
            <a:endParaRPr lang="en-IN" sz="2400" dirty="0">
              <a:solidFill>
                <a:schemeClr val="dk1"/>
              </a:solidFill>
              <a:latin typeface="+mj-lt"/>
            </a:endParaRP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v"/>
            </a:pPr>
            <a:endParaRPr lang="en-IN" sz="2400" dirty="0">
              <a:solidFill>
                <a:schemeClr val="dk1"/>
              </a:solidFill>
              <a:latin typeface="+mj-lt"/>
            </a:endParaRPr>
          </a:p>
          <a:p>
            <a:pPr>
              <a:spcAft>
                <a:spcPts val="1000"/>
              </a:spcAft>
            </a:pPr>
            <a:r>
              <a:rPr lang="en-US" dirty="0"/>
              <a:t>        </a:t>
            </a:r>
            <a:r>
              <a:rPr lang="en-US" sz="2800" dirty="0"/>
              <a:t>A Proven need to evolve to Changing Customer Expectations</a:t>
            </a:r>
          </a:p>
          <a:p>
            <a:pPr>
              <a:spcAft>
                <a:spcPts val="1000"/>
              </a:spcAft>
            </a:pPr>
            <a:r>
              <a:rPr lang="en-US" sz="2800" dirty="0"/>
              <a:t>    </a:t>
            </a:r>
            <a:endParaRPr lang="en-IN" sz="2800" dirty="0"/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v"/>
            </a:pPr>
            <a:endParaRPr lang="en-US" sz="2400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895600" y="110068"/>
            <a:ext cx="7315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Industry Trends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© Copyright 2020. Rapids Group Inc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nip Diagonal Corner Rectangle 2"/>
          <p:cNvSpPr/>
          <p:nvPr/>
        </p:nvSpPr>
        <p:spPr>
          <a:xfrm>
            <a:off x="1053405" y="1971284"/>
            <a:ext cx="4692353" cy="2886137"/>
          </a:xfrm>
          <a:prstGeom prst="snip2Diag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71%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of B2B buyers said they would switch suppliers to one with a better overall digital experience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267590"/>
            <a:ext cx="1648055" cy="4477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4006" y="4375545"/>
            <a:ext cx="1423987" cy="447737"/>
          </a:xfrm>
          <a:prstGeom prst="rect">
            <a:avLst/>
          </a:prstGeom>
        </p:spPr>
      </p:pic>
      <p:sp>
        <p:nvSpPr>
          <p:cNvPr id="13" name="Snip Diagonal Corner Rectangle 12"/>
          <p:cNvSpPr/>
          <p:nvPr/>
        </p:nvSpPr>
        <p:spPr>
          <a:xfrm>
            <a:off x="6346662" y="1971284"/>
            <a:ext cx="4723339" cy="2886137"/>
          </a:xfrm>
          <a:prstGeom prst="snip2Diag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1"/>
              </a:solidFill>
            </a:endParaRPr>
          </a:p>
          <a:p>
            <a:pPr algn="ctr"/>
            <a:r>
              <a:rPr lang="en-US" sz="4000" b="1" dirty="0">
                <a:solidFill>
                  <a:schemeClr val="tx1"/>
                </a:solidFill>
              </a:rPr>
              <a:t>82%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of B2B buyers say that they have used online platform or website to make a purchase for work</a:t>
            </a:r>
          </a:p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384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1143000"/>
            <a:ext cx="1068324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>
              <a:spcAft>
                <a:spcPts val="1200"/>
              </a:spcAft>
            </a:pPr>
            <a:r>
              <a:rPr lang="en-US" sz="2800" dirty="0"/>
              <a:t>According to Fact based Statistics, a B2B vendor’s website is the primary channel through which clients engage with the brand. </a:t>
            </a:r>
          </a:p>
          <a:p>
            <a:pPr lvl="1" algn="just">
              <a:spcAft>
                <a:spcPts val="1200"/>
              </a:spcAft>
            </a:pPr>
            <a:r>
              <a:rPr lang="en-US" sz="2800" dirty="0"/>
              <a:t>The importance of an organized and search friendly website that loads quickly and have agility to respond to a rapidly changing environment, that can incorporate integrations and functionality for their businesses is a must-have</a:t>
            </a:r>
          </a:p>
          <a:p>
            <a:pPr lvl="1" algn="just"/>
            <a:r>
              <a:rPr lang="en-US" sz="4000" dirty="0"/>
              <a:t>How can our business do that?</a:t>
            </a:r>
            <a:endParaRPr lang="en-US" sz="4000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895600" y="110068"/>
            <a:ext cx="7315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Industry Trends..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© Copyright 2020. Rapids Group Inc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C6BA-EA4F-4A97-A8F6-DDC2A94D97FB}" type="slidenum">
              <a:rPr lang="en-US" smtClean="0">
                <a:solidFill>
                  <a:schemeClr val="bg1"/>
                </a:solidFill>
              </a:rPr>
              <a:pPr/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360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C6BA-EA4F-4A97-A8F6-DDC2A94D97FB}" type="slidenum">
              <a:rPr lang="en-US" smtClean="0">
                <a:solidFill>
                  <a:schemeClr val="bg1"/>
                </a:solidFill>
              </a:rPr>
              <a:t>5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895600" y="110068"/>
            <a:ext cx="7315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Industry Trends..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© Copyright 2020. Rapids Group Inc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1019361"/>
            <a:ext cx="11277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Aft>
                <a:spcPts val="1200"/>
              </a:spcAft>
            </a:pPr>
            <a:r>
              <a:rPr lang="en-US" sz="2800" dirty="0"/>
              <a:t>Simply by following –</a:t>
            </a:r>
          </a:p>
          <a:p>
            <a:pPr lvl="1">
              <a:spcAft>
                <a:spcPts val="1200"/>
              </a:spcAft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5 Rules for Creating Engaging B2B Web Experiences</a:t>
            </a:r>
          </a:p>
        </p:txBody>
      </p:sp>
      <p:sp>
        <p:nvSpPr>
          <p:cNvPr id="4" name="Rectangle 3"/>
          <p:cNvSpPr/>
          <p:nvPr/>
        </p:nvSpPr>
        <p:spPr>
          <a:xfrm>
            <a:off x="824248" y="2215137"/>
            <a:ext cx="10744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</a:rPr>
              <a:t>       	</a:t>
            </a:r>
            <a:r>
              <a:rPr lang="en-US" sz="2800" dirty="0"/>
              <a:t>Rule #1: Personalization Drives Sales</a:t>
            </a:r>
          </a:p>
          <a:p>
            <a:pPr>
              <a:spcBef>
                <a:spcPts val="600"/>
              </a:spcBef>
            </a:pPr>
            <a:r>
              <a:rPr lang="en-US" sz="2800" dirty="0">
                <a:latin typeface="Arial" panose="020B0604020202020204" pitchFamily="34" charset="0"/>
              </a:rPr>
              <a:t> 	</a:t>
            </a:r>
            <a:r>
              <a:rPr lang="en-US" sz="2800" dirty="0"/>
              <a:t>Rule #2: Ease of Use and Transparency are essential</a:t>
            </a:r>
          </a:p>
          <a:p>
            <a:pPr>
              <a:spcBef>
                <a:spcPts val="600"/>
              </a:spcBef>
            </a:pPr>
            <a:r>
              <a:rPr lang="en-US" sz="2800" dirty="0">
                <a:latin typeface="Arial" panose="020B0604020202020204" pitchFamily="34" charset="0"/>
              </a:rPr>
              <a:t>       	</a:t>
            </a:r>
            <a:r>
              <a:rPr lang="en-US" sz="2800" dirty="0"/>
              <a:t>Rule #3: Omni channel experiences empower customers</a:t>
            </a:r>
          </a:p>
          <a:p>
            <a:pPr>
              <a:spcBef>
                <a:spcPts val="600"/>
              </a:spcBef>
            </a:pPr>
            <a:r>
              <a:rPr lang="en-US" sz="2800" dirty="0">
                <a:latin typeface="Arial" panose="020B0604020202020204" pitchFamily="34" charset="0"/>
              </a:rPr>
              <a:t>	</a:t>
            </a:r>
            <a:r>
              <a:rPr lang="en-US" sz="2800" dirty="0"/>
              <a:t>Rule #4: Product Selection, Content and Merchandizing are 	differentiators</a:t>
            </a:r>
          </a:p>
          <a:p>
            <a:pPr>
              <a:spcBef>
                <a:spcPts val="600"/>
              </a:spcBef>
            </a:pPr>
            <a:r>
              <a:rPr lang="en-US" sz="2800" dirty="0">
                <a:latin typeface="Arial" panose="020B0604020202020204" pitchFamily="34" charset="0"/>
              </a:rPr>
              <a:t>	</a:t>
            </a:r>
            <a:r>
              <a:rPr lang="en-US" sz="2800" dirty="0"/>
              <a:t>Rule #5: Online channels are an extension of your Sales Team, 	Definitely not a Replacement for it</a:t>
            </a:r>
          </a:p>
          <a:p>
            <a:br>
              <a:rPr lang="en-US" dirty="0">
                <a:solidFill>
                  <a:srgbClr val="666666"/>
                </a:solidFill>
                <a:latin typeface="Source Sans Pro"/>
              </a:rPr>
            </a:br>
            <a:endParaRPr lang="en-US" dirty="0"/>
          </a:p>
        </p:txBody>
      </p:sp>
      <p:pic>
        <p:nvPicPr>
          <p:cNvPr id="11" name="Picture 10" descr="Free illustration: Checklist, Test, &lt;strong&gt;Check&lt;/strong&gt;, Cross - Free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130" y="2757890"/>
            <a:ext cx="493853" cy="4938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3428" y="2230939"/>
            <a:ext cx="446952" cy="425409"/>
          </a:xfrm>
          <a:prstGeom prst="rect">
            <a:avLst/>
          </a:prstGeom>
        </p:spPr>
      </p:pic>
      <p:pic>
        <p:nvPicPr>
          <p:cNvPr id="13" name="Picture 12" descr="10 &lt;strong&gt;mobile&lt;/strong&gt; apps for social good - Socialbrit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785" y="3336717"/>
            <a:ext cx="476250" cy="382299"/>
          </a:xfrm>
          <a:prstGeom prst="rect">
            <a:avLst/>
          </a:prstGeom>
        </p:spPr>
      </p:pic>
      <p:pic>
        <p:nvPicPr>
          <p:cNvPr id="15" name="Picture 14" descr="&lt;strong&gt;Dog&lt;/strong&gt; PNG 10 | PNG All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130" y="3878851"/>
            <a:ext cx="476250" cy="575384"/>
          </a:xfrm>
          <a:prstGeom prst="rect">
            <a:avLst/>
          </a:prstGeom>
        </p:spPr>
      </p:pic>
      <p:pic>
        <p:nvPicPr>
          <p:cNvPr id="16" name="Picture 15" descr="icon system for network connectivity? - User Experience ...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785" y="4770544"/>
            <a:ext cx="416875" cy="36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507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© Copyright 2020. Rapids Group Inc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C6BA-EA4F-4A97-A8F6-DDC2A94D97FB}" type="slidenum">
              <a:rPr lang="en-US" smtClean="0">
                <a:solidFill>
                  <a:schemeClr val="bg1"/>
                </a:solidFill>
              </a:rPr>
              <a:t>6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5354" y="1142999"/>
            <a:ext cx="1086748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800" dirty="0"/>
              <a:t>Complete infrastructure deployment leveraging Amazon Web Services (AWS) server combinations for codes, database, cache and images with CDN for faster delivery of images</a:t>
            </a:r>
          </a:p>
          <a:p>
            <a:pPr algn="just">
              <a:spcAft>
                <a:spcPts val="0"/>
              </a:spcAft>
            </a:pPr>
            <a:endParaRPr lang="en-US" sz="1600" dirty="0"/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2800" dirty="0"/>
              <a:t>An eCommerce website on Magneto platform with user experience and theme based on client’s requirements</a:t>
            </a:r>
          </a:p>
          <a:p>
            <a:pPr algn="just"/>
            <a:endParaRPr lang="en-US" sz="1600" dirty="0"/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2800" dirty="0"/>
              <a:t>Integration with ERP (Currently, QuickBooks)</a:t>
            </a:r>
          </a:p>
          <a:p>
            <a:pPr algn="just">
              <a:spcAft>
                <a:spcPts val="0"/>
              </a:spcAft>
            </a:pPr>
            <a:endParaRPr lang="en-US" sz="1600" dirty="0"/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800" dirty="0"/>
              <a:t>Mobile applications will be based on the Magento REST API and Some Custom API extensions</a:t>
            </a:r>
            <a:endParaRPr lang="en-US" sz="2400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895600" y="110068"/>
            <a:ext cx="7315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High Level Scope</a:t>
            </a:r>
          </a:p>
        </p:txBody>
      </p:sp>
    </p:spTree>
    <p:extLst>
      <p:ext uri="{BB962C8B-B14F-4D97-AF65-F5344CB8AC3E}">
        <p14:creationId xmlns:p14="http://schemas.microsoft.com/office/powerpoint/2010/main" val="2344065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>
                <a:solidFill>
                  <a:schemeClr val="bg1"/>
                </a:solidFill>
              </a:rPr>
              <a:t>© Copyright 2020. Rapids Group Inc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C6BA-EA4F-4A97-A8F6-DDC2A94D97FB}" type="slidenum">
              <a:rPr lang="en-US" smtClean="0">
                <a:solidFill>
                  <a:schemeClr val="bg1"/>
                </a:solidFill>
              </a:rPr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895600" y="110068"/>
            <a:ext cx="7315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r">
              <a:spcBef>
                <a:spcPct val="50000"/>
              </a:spcBef>
            </a:pPr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Design Strategy</a:t>
            </a:r>
          </a:p>
        </p:txBody>
      </p:sp>
      <p:sp>
        <p:nvSpPr>
          <p:cNvPr id="2" name="Rectangle 1"/>
          <p:cNvSpPr/>
          <p:nvPr/>
        </p:nvSpPr>
        <p:spPr>
          <a:xfrm>
            <a:off x="640080" y="838200"/>
            <a:ext cx="1060704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Complete design strategy is based on following guidelines…</a:t>
            </a:r>
          </a:p>
          <a:p>
            <a:pPr algn="just"/>
            <a:endParaRPr lang="en-US" sz="1600" dirty="0"/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2800" dirty="0"/>
              <a:t>The core tech stack will include PHP based </a:t>
            </a:r>
            <a:r>
              <a:rPr lang="en-US" sz="2800" dirty="0" err="1"/>
              <a:t>Magento</a:t>
            </a:r>
            <a:r>
              <a:rPr lang="en-US" sz="2800" dirty="0"/>
              <a:t> ecommerce platform. Custom libraries and JWT token based Rest API authentication. Initially we will use </a:t>
            </a:r>
            <a:r>
              <a:rPr lang="en-US" sz="2800" dirty="0" err="1"/>
              <a:t>MySql</a:t>
            </a:r>
            <a:r>
              <a:rPr lang="en-US" sz="2800" dirty="0"/>
              <a:t> for RDBMS and </a:t>
            </a:r>
            <a:r>
              <a:rPr lang="en-US" sz="2800" dirty="0" err="1"/>
              <a:t>Redis</a:t>
            </a:r>
            <a:r>
              <a:rPr lang="en-US" sz="2800" dirty="0"/>
              <a:t> for in-memory cache for faster processes</a:t>
            </a:r>
          </a:p>
          <a:p>
            <a:pPr algn="just"/>
            <a:endParaRPr lang="en-US" sz="1600" dirty="0"/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2800" dirty="0"/>
              <a:t>Configure </a:t>
            </a:r>
            <a:r>
              <a:rPr lang="en-US" sz="2800" dirty="0" err="1"/>
              <a:t>Magento</a:t>
            </a:r>
            <a:r>
              <a:rPr lang="en-US" sz="2800" dirty="0"/>
              <a:t>, Admin Panel, User Panel to manage all the categories/ sub categories and products as per client’s requirements</a:t>
            </a:r>
          </a:p>
          <a:p>
            <a:pPr algn="just"/>
            <a:endParaRPr lang="en-US" sz="1600" dirty="0"/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2800" dirty="0"/>
              <a:t>Adapt and develop a </a:t>
            </a:r>
            <a:r>
              <a:rPr lang="en-US" sz="2800" dirty="0" err="1"/>
              <a:t>Magento</a:t>
            </a:r>
            <a:r>
              <a:rPr lang="en-US" sz="2800" dirty="0"/>
              <a:t> theme based on client’s requirements to provide an intuitive user experience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en-US" sz="2800" dirty="0"/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0176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© Copyright 2020. Rapids Group Inc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C6BA-EA4F-4A97-A8F6-DDC2A94D97FB}" type="slidenum">
              <a:rPr lang="en-US" smtClean="0">
                <a:solidFill>
                  <a:schemeClr val="bg1"/>
                </a:solidFill>
              </a:rPr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895600" y="110068"/>
            <a:ext cx="7315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r">
              <a:spcBef>
                <a:spcPct val="50000"/>
              </a:spcBef>
            </a:pPr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Design Strategy</a:t>
            </a:r>
          </a:p>
        </p:txBody>
      </p:sp>
      <p:sp>
        <p:nvSpPr>
          <p:cNvPr id="2" name="Rectangle 1"/>
          <p:cNvSpPr/>
          <p:nvPr/>
        </p:nvSpPr>
        <p:spPr>
          <a:xfrm>
            <a:off x="640080" y="838200"/>
            <a:ext cx="1060704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2800" dirty="0"/>
              <a:t>Setup extensions for customers to see bestsellers, most searched and related/recommended products based on recent search history of the visitors and deliver content in proper context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en-US" sz="2800" dirty="0"/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2800" dirty="0"/>
              <a:t>Design the UI of mobile applications using latest Ionic and Angular for both platforms i.e. Android and IOS leveraging </a:t>
            </a:r>
            <a:r>
              <a:rPr lang="en-US" sz="2800" dirty="0" err="1"/>
              <a:t>Magento</a:t>
            </a:r>
            <a:r>
              <a:rPr lang="en-US" sz="2800" dirty="0"/>
              <a:t> 2 REST API to enable mobile compatibility. Parallel efforts to launch the application on play store and app store.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en-US" sz="2800" dirty="0"/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2800" dirty="0"/>
              <a:t>Enable different services from AWS i.e. EC2 Instances for hosting codes, RDS for hosting RDBMS database, S3 buckets for images..</a:t>
            </a:r>
          </a:p>
        </p:txBody>
      </p:sp>
    </p:spTree>
    <p:extLst>
      <p:ext uri="{BB962C8B-B14F-4D97-AF65-F5344CB8AC3E}">
        <p14:creationId xmlns:p14="http://schemas.microsoft.com/office/powerpoint/2010/main" val="3225812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>
                <a:solidFill>
                  <a:schemeClr val="bg1"/>
                </a:solidFill>
              </a:rPr>
              <a:t>© Copyright 2020. Rapids Group Inc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C6BA-EA4F-4A97-A8F6-DDC2A94D97FB}" type="slidenum">
              <a:rPr lang="en-US" smtClean="0">
                <a:solidFill>
                  <a:schemeClr val="bg1"/>
                </a:solidFill>
              </a:rPr>
              <a:t>9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895600" y="110068"/>
            <a:ext cx="7315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Technology Stack</a:t>
            </a:r>
          </a:p>
        </p:txBody>
      </p:sp>
      <p:sp>
        <p:nvSpPr>
          <p:cNvPr id="2" name="Rectangle 1"/>
          <p:cNvSpPr/>
          <p:nvPr/>
        </p:nvSpPr>
        <p:spPr>
          <a:xfrm>
            <a:off x="685800" y="867733"/>
            <a:ext cx="10515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/>
              <a:t>Server Infrastructure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Cloud Technology Amazon Web Services (</a:t>
            </a:r>
            <a:r>
              <a:rPr lang="en-US" sz="2800" dirty="0" err="1"/>
              <a:t>Lightsail</a:t>
            </a:r>
            <a:r>
              <a:rPr lang="en-US" sz="2800" dirty="0"/>
              <a:t>, EC2 Instance, RDS, S3 buckets) – LINUX Bases Systems</a:t>
            </a:r>
            <a:endParaRPr lang="en-US" sz="800" dirty="0"/>
          </a:p>
          <a:p>
            <a:r>
              <a:rPr lang="en-US" sz="2800" b="1" u="sng" dirty="0"/>
              <a:t>Web Backend</a:t>
            </a:r>
          </a:p>
          <a:p>
            <a:pPr lvl="1"/>
            <a:r>
              <a:rPr lang="en-US" sz="2800" dirty="0"/>
              <a:t>   -	Core Tech Stack (PHP; MySQL)</a:t>
            </a:r>
          </a:p>
          <a:p>
            <a:r>
              <a:rPr lang="en-US" sz="2800" dirty="0"/>
              <a:t>         -	Frameworks/CMS (</a:t>
            </a:r>
            <a:r>
              <a:rPr lang="en-US" sz="2800" dirty="0" err="1"/>
              <a:t>Magento</a:t>
            </a:r>
            <a:r>
              <a:rPr lang="en-US" sz="2800" dirty="0"/>
              <a:t> 2.3.x; Extensions; REST API)</a:t>
            </a:r>
          </a:p>
          <a:p>
            <a:r>
              <a:rPr lang="en-US" sz="2800" b="1" u="sng" dirty="0"/>
              <a:t>Web Front End</a:t>
            </a:r>
          </a:p>
          <a:p>
            <a:r>
              <a:rPr lang="en-US" sz="2800" dirty="0"/>
              <a:t>	-  Core Tech Stack (HTML; CSS, JS)</a:t>
            </a:r>
          </a:p>
          <a:p>
            <a:r>
              <a:rPr lang="en-US" sz="2800" dirty="0"/>
              <a:t>	-  Frameworks (Bootstrap, Angular, Vue.js)</a:t>
            </a:r>
          </a:p>
          <a:p>
            <a:r>
              <a:rPr lang="en-US" sz="2800" b="1" u="sng" dirty="0"/>
              <a:t>Mobile Application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Core Tech Stack (HTM5, SCSS 2, ANGULAR)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Frameworks (IONIC 5; Third party APIs)</a:t>
            </a:r>
          </a:p>
        </p:txBody>
      </p:sp>
    </p:spTree>
    <p:extLst>
      <p:ext uri="{BB962C8B-B14F-4D97-AF65-F5344CB8AC3E}">
        <p14:creationId xmlns:p14="http://schemas.microsoft.com/office/powerpoint/2010/main" val="1530182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just">
          <a:spcAft>
            <a:spcPts val="1200"/>
          </a:spcAft>
          <a:defRPr sz="2400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2175</TotalTime>
  <Words>1336</Words>
  <Application>Microsoft Office PowerPoint</Application>
  <PresentationFormat>Custom</PresentationFormat>
  <Paragraphs>189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Source Sans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Rapids Group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 Rapids Group Inc</dc:creator>
  <cp:lastModifiedBy>Vikram Mothe</cp:lastModifiedBy>
  <cp:revision>65</cp:revision>
  <dcterms:created xsi:type="dcterms:W3CDTF">2014-10-01T18:46:58Z</dcterms:created>
  <dcterms:modified xsi:type="dcterms:W3CDTF">2020-08-24T13:32:04Z</dcterms:modified>
</cp:coreProperties>
</file>