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8" r:id="rId2"/>
    <p:sldId id="256" r:id="rId3"/>
    <p:sldId id="259" r:id="rId4"/>
    <p:sldId id="260" r:id="rId5"/>
    <p:sldId id="262" r:id="rId6"/>
    <p:sldId id="261" r:id="rId7"/>
    <p:sldId id="263" r:id="rId8"/>
    <p:sldId id="264" r:id="rId9"/>
    <p:sldId id="266" r:id="rId10"/>
    <p:sldId id="267" r:id="rId11"/>
    <p:sldId id="268" r:id="rId12"/>
    <p:sldId id="269" r:id="rId13"/>
    <p:sldId id="270" r:id="rId14"/>
    <p:sldId id="271" r:id="rId15"/>
    <p:sldId id="272" r:id="rId16"/>
    <p:sldId id="273" r:id="rId17"/>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855DD5"/>
    <a:srgbClr val="AE79B9"/>
    <a:srgbClr val="4E72E4"/>
    <a:srgbClr val="745290"/>
    <a:srgbClr val="3339AF"/>
    <a:srgbClr val="521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76" autoAdjust="0"/>
  </p:normalViewPr>
  <p:slideViewPr>
    <p:cSldViewPr>
      <p:cViewPr varScale="1">
        <p:scale>
          <a:sx n="68" d="100"/>
          <a:sy n="68" d="100"/>
        </p:scale>
        <p:origin x="846" y="72"/>
      </p:cViewPr>
      <p:guideLst>
        <p:guide orient="horz" pos="2160"/>
        <p:guide pos="37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F82633-33CF-4661-84EF-CBF5FE0CF9B9}" type="datetimeFigureOut">
              <a:rPr lang="en-US" smtClean="0"/>
              <a:t>8/21/2020</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AC73B-B7D0-44A4-88D8-79B39EEC7C3A}" type="slidenum">
              <a:rPr lang="en-US" smtClean="0"/>
              <a:t>‹#›</a:t>
            </a:fld>
            <a:endParaRPr lang="en-US"/>
          </a:p>
        </p:txBody>
      </p:sp>
    </p:spTree>
    <p:extLst>
      <p:ext uri="{BB962C8B-B14F-4D97-AF65-F5344CB8AC3E}">
        <p14:creationId xmlns:p14="http://schemas.microsoft.com/office/powerpoint/2010/main" val="120451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E71AFA-1FBC-429F-B316-78BBD7E5ACC8}"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6761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57200" y="685800"/>
            <a:ext cx="5943600" cy="3429000"/>
          </a:xfrm>
          <a:ln/>
        </p:spPr>
      </p:sp>
      <p:sp>
        <p:nvSpPr>
          <p:cNvPr id="64515" name="Notes Placeholder 2"/>
          <p:cNvSpPr>
            <a:spLocks noGrp="1"/>
          </p:cNvSpPr>
          <p:nvPr>
            <p:ph type="body" idx="1"/>
          </p:nvPr>
        </p:nvSpPr>
        <p:spPr>
          <a:noFill/>
          <a:ln/>
        </p:spPr>
        <p:txBody>
          <a:bodyPr/>
          <a:lstStyle/>
          <a:p>
            <a:endParaRPr lang="en-US" dirty="0"/>
          </a:p>
        </p:txBody>
      </p:sp>
      <p:sp>
        <p:nvSpPr>
          <p:cNvPr id="64516" name="Header Placeholder 3"/>
          <p:cNvSpPr>
            <a:spLocks noGrp="1"/>
          </p:cNvSpPr>
          <p:nvPr>
            <p:ph type="hdr" sz="quarter"/>
          </p:nvPr>
        </p:nvSpPr>
        <p:spPr>
          <a:noFill/>
        </p:spPr>
        <p:txBody>
          <a:bodyPr/>
          <a:lstStyle/>
          <a:p>
            <a:pPr defTabSz="988010"/>
            <a:r>
              <a:rPr lang="en-US" dirty="0"/>
              <a:t>Presentation by Apps Associates LLC</a:t>
            </a:r>
          </a:p>
        </p:txBody>
      </p:sp>
      <p:sp>
        <p:nvSpPr>
          <p:cNvPr id="64517" name="Slide Number Placeholder 4"/>
          <p:cNvSpPr>
            <a:spLocks noGrp="1"/>
          </p:cNvSpPr>
          <p:nvPr>
            <p:ph type="sldNum" sz="quarter" idx="5"/>
          </p:nvPr>
        </p:nvSpPr>
        <p:spPr>
          <a:noFill/>
        </p:spPr>
        <p:txBody>
          <a:bodyPr/>
          <a:lstStyle/>
          <a:p>
            <a:pPr defTabSz="988010"/>
            <a:fld id="{E5058065-F137-4B25-B489-A18D73E9A137}" type="slidenum">
              <a:rPr lang="en-US" smtClean="0"/>
              <a:pPr defTabSz="988010"/>
              <a:t>16</a:t>
            </a:fld>
            <a:endParaRPr lang="en-US" dirty="0"/>
          </a:p>
        </p:txBody>
      </p:sp>
    </p:spTree>
    <p:extLst>
      <p:ext uri="{BB962C8B-B14F-4D97-AF65-F5344CB8AC3E}">
        <p14:creationId xmlns:p14="http://schemas.microsoft.com/office/powerpoint/2010/main" val="47213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AC73B-B7D0-44A4-88D8-79B39EEC7C3A}" type="slidenum">
              <a:rPr lang="en-US" smtClean="0"/>
              <a:t>2</a:t>
            </a:fld>
            <a:endParaRPr lang="en-US"/>
          </a:p>
        </p:txBody>
      </p:sp>
    </p:spTree>
    <p:extLst>
      <p:ext uri="{BB962C8B-B14F-4D97-AF65-F5344CB8AC3E}">
        <p14:creationId xmlns:p14="http://schemas.microsoft.com/office/powerpoint/2010/main" val="422999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AC73B-B7D0-44A4-88D8-79B39EEC7C3A}" type="slidenum">
              <a:rPr lang="en-US" smtClean="0"/>
              <a:t>3</a:t>
            </a:fld>
            <a:endParaRPr lang="en-US"/>
          </a:p>
        </p:txBody>
      </p:sp>
    </p:spTree>
    <p:extLst>
      <p:ext uri="{BB962C8B-B14F-4D97-AF65-F5344CB8AC3E}">
        <p14:creationId xmlns:p14="http://schemas.microsoft.com/office/powerpoint/2010/main" val="422999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AC73B-B7D0-44A4-88D8-79B39EEC7C3A}" type="slidenum">
              <a:rPr lang="en-US" smtClean="0"/>
              <a:t>4</a:t>
            </a:fld>
            <a:endParaRPr lang="en-US"/>
          </a:p>
        </p:txBody>
      </p:sp>
    </p:spTree>
    <p:extLst>
      <p:ext uri="{BB962C8B-B14F-4D97-AF65-F5344CB8AC3E}">
        <p14:creationId xmlns:p14="http://schemas.microsoft.com/office/powerpoint/2010/main" val="422999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C73B-B7D0-44A4-88D8-79B39EEC7C3A}" type="slidenum">
              <a:rPr lang="en-US" smtClean="0"/>
              <a:t>5</a:t>
            </a:fld>
            <a:endParaRPr lang="en-US"/>
          </a:p>
        </p:txBody>
      </p:sp>
    </p:spTree>
    <p:extLst>
      <p:ext uri="{BB962C8B-B14F-4D97-AF65-F5344CB8AC3E}">
        <p14:creationId xmlns:p14="http://schemas.microsoft.com/office/powerpoint/2010/main" val="422999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AC73B-B7D0-44A4-88D8-79B39EEC7C3A}" type="slidenum">
              <a:rPr lang="en-US" smtClean="0"/>
              <a:t>6</a:t>
            </a:fld>
            <a:endParaRPr lang="en-US"/>
          </a:p>
        </p:txBody>
      </p:sp>
    </p:spTree>
    <p:extLst>
      <p:ext uri="{BB962C8B-B14F-4D97-AF65-F5344CB8AC3E}">
        <p14:creationId xmlns:p14="http://schemas.microsoft.com/office/powerpoint/2010/main" val="422999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AC73B-B7D0-44A4-88D8-79B39EEC7C3A}" type="slidenum">
              <a:rPr lang="en-US" smtClean="0"/>
              <a:t>7</a:t>
            </a:fld>
            <a:endParaRPr lang="en-US"/>
          </a:p>
        </p:txBody>
      </p:sp>
    </p:spTree>
    <p:extLst>
      <p:ext uri="{BB962C8B-B14F-4D97-AF65-F5344CB8AC3E}">
        <p14:creationId xmlns:p14="http://schemas.microsoft.com/office/powerpoint/2010/main" val="422999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AC73B-B7D0-44A4-88D8-79B39EEC7C3A}" type="slidenum">
              <a:rPr lang="en-US" smtClean="0"/>
              <a:t>8</a:t>
            </a:fld>
            <a:endParaRPr lang="en-US"/>
          </a:p>
        </p:txBody>
      </p:sp>
    </p:spTree>
    <p:extLst>
      <p:ext uri="{BB962C8B-B14F-4D97-AF65-F5344CB8AC3E}">
        <p14:creationId xmlns:p14="http://schemas.microsoft.com/office/powerpoint/2010/main" val="422999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57200" y="685800"/>
            <a:ext cx="5943600" cy="3429000"/>
          </a:xfrm>
          <a:ln/>
        </p:spPr>
      </p:sp>
      <p:sp>
        <p:nvSpPr>
          <p:cNvPr id="64515" name="Notes Placeholder 2"/>
          <p:cNvSpPr>
            <a:spLocks noGrp="1"/>
          </p:cNvSpPr>
          <p:nvPr>
            <p:ph type="body" idx="1"/>
          </p:nvPr>
        </p:nvSpPr>
        <p:spPr>
          <a:noFill/>
          <a:ln/>
        </p:spPr>
        <p:txBody>
          <a:bodyPr/>
          <a:lstStyle/>
          <a:p>
            <a:endParaRPr lang="en-US" dirty="0"/>
          </a:p>
        </p:txBody>
      </p:sp>
      <p:sp>
        <p:nvSpPr>
          <p:cNvPr id="64516" name="Header Placeholder 3"/>
          <p:cNvSpPr>
            <a:spLocks noGrp="1"/>
          </p:cNvSpPr>
          <p:nvPr>
            <p:ph type="hdr" sz="quarter"/>
          </p:nvPr>
        </p:nvSpPr>
        <p:spPr>
          <a:noFill/>
        </p:spPr>
        <p:txBody>
          <a:bodyPr/>
          <a:lstStyle/>
          <a:p>
            <a:pPr defTabSz="988010"/>
            <a:r>
              <a:rPr lang="en-US" dirty="0"/>
              <a:t>Presentation by Apps Associates LLC</a:t>
            </a:r>
          </a:p>
        </p:txBody>
      </p:sp>
      <p:sp>
        <p:nvSpPr>
          <p:cNvPr id="64517" name="Slide Number Placeholder 4"/>
          <p:cNvSpPr>
            <a:spLocks noGrp="1"/>
          </p:cNvSpPr>
          <p:nvPr>
            <p:ph type="sldNum" sz="quarter" idx="5"/>
          </p:nvPr>
        </p:nvSpPr>
        <p:spPr>
          <a:noFill/>
        </p:spPr>
        <p:txBody>
          <a:bodyPr/>
          <a:lstStyle/>
          <a:p>
            <a:pPr defTabSz="988010"/>
            <a:fld id="{E5058065-F137-4B25-B489-A18D73E9A137}" type="slidenum">
              <a:rPr lang="en-US" smtClean="0"/>
              <a:pPr defTabSz="988010"/>
              <a:t>14</a:t>
            </a:fld>
            <a:endParaRPr lang="en-US" dirty="0"/>
          </a:p>
        </p:txBody>
      </p:sp>
    </p:spTree>
    <p:extLst>
      <p:ext uri="{BB962C8B-B14F-4D97-AF65-F5344CB8AC3E}">
        <p14:creationId xmlns:p14="http://schemas.microsoft.com/office/powerpoint/2010/main" val="322492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z="1200"/>
            </a:lvl1pPr>
          </a:lstStyle>
          <a:p>
            <a:fld id="{7B4FE1AB-8879-4108-AF37-25C1DB2EAE4F}" type="datetime1">
              <a:rPr lang="en-US" smtClean="0"/>
              <a:pPr/>
              <a:t>8/21/2020</a:t>
            </a:fld>
            <a:endParaRPr lang="en-US"/>
          </a:p>
        </p:txBody>
      </p:sp>
      <p:sp>
        <p:nvSpPr>
          <p:cNvPr id="6" name="Slide Number Placeholder 5"/>
          <p:cNvSpPr>
            <a:spLocks noGrp="1"/>
          </p:cNvSpPr>
          <p:nvPr>
            <p:ph type="sldNum" sz="quarter" idx="12"/>
          </p:nvPr>
        </p:nvSpPr>
        <p:spPr/>
        <p:txBody>
          <a:bodyPr/>
          <a:lstStyle>
            <a:lvl1pPr>
              <a:defRPr sz="120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759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0BB78-B401-48BD-9395-BC8F0897510D}" type="datetime1">
              <a:rPr lang="en-US" smtClean="0"/>
              <a:t>8/21/2020</a:t>
            </a:fld>
            <a:endParaRPr lang="en-US"/>
          </a:p>
        </p:txBody>
      </p:sp>
      <p:sp>
        <p:nvSpPr>
          <p:cNvPr id="5" name="Footer Placeholder 4"/>
          <p:cNvSpPr>
            <a:spLocks noGrp="1"/>
          </p:cNvSpPr>
          <p:nvPr>
            <p:ph type="ftr" sz="quarter" idx="11"/>
          </p:nvPr>
        </p:nvSpPr>
        <p:spPr/>
        <p:txBody>
          <a:bodyPr/>
          <a:lstStyle>
            <a:lvl1pPr>
              <a:defRPr b="0"/>
            </a:lvl1pPr>
          </a:lstStyle>
          <a:p>
            <a:r>
              <a:rPr lang="en-US"/>
              <a:t>© Copyright 2013. The Rapids Group Inc.</a:t>
            </a:r>
          </a:p>
        </p:txBody>
      </p:sp>
      <p:sp>
        <p:nvSpPr>
          <p:cNvPr id="6" name="Slide Number Placeholder 5"/>
          <p:cNvSpPr>
            <a:spLocks noGrp="1"/>
          </p:cNvSpPr>
          <p:nvPr>
            <p:ph type="sldNum" sz="quarter" idx="12"/>
          </p:nvPr>
        </p:nvSpPr>
        <p:spPr/>
        <p:txBody>
          <a:bodyPr/>
          <a:lstStyle/>
          <a:p>
            <a:fld id="{06B6C6BA-EA4F-4A97-A8F6-DDC2A94D97FB}" type="slidenum">
              <a:rPr lang="en-US" smtClean="0"/>
              <a:t>‹#›</a:t>
            </a:fld>
            <a:endParaRPr lang="en-US"/>
          </a:p>
        </p:txBody>
      </p:sp>
    </p:spTree>
    <p:extLst>
      <p:ext uri="{BB962C8B-B14F-4D97-AF65-F5344CB8AC3E}">
        <p14:creationId xmlns:p14="http://schemas.microsoft.com/office/powerpoint/2010/main" val="13844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0AA68-DB0C-4ECF-BA86-097D94E062A9}" type="datetime1">
              <a:rPr lang="en-US" smtClean="0"/>
              <a:t>8/21/2020</a:t>
            </a:fld>
            <a:endParaRPr lang="en-US"/>
          </a:p>
        </p:txBody>
      </p:sp>
      <p:sp>
        <p:nvSpPr>
          <p:cNvPr id="5" name="Footer Placeholder 4"/>
          <p:cNvSpPr>
            <a:spLocks noGrp="1"/>
          </p:cNvSpPr>
          <p:nvPr>
            <p:ph type="ftr" sz="quarter" idx="11"/>
          </p:nvPr>
        </p:nvSpPr>
        <p:spPr/>
        <p:txBody>
          <a:bodyPr/>
          <a:lstStyle>
            <a:lvl1pPr>
              <a:defRPr b="1"/>
            </a:lvl1pPr>
          </a:lstStyle>
          <a:p>
            <a:r>
              <a:rPr lang="en-US"/>
              <a:t>© Copyright 2013. The Rapids Group Inc.</a:t>
            </a:r>
          </a:p>
        </p:txBody>
      </p:sp>
      <p:sp>
        <p:nvSpPr>
          <p:cNvPr id="6" name="Slide Number Placeholder 5"/>
          <p:cNvSpPr>
            <a:spLocks noGrp="1"/>
          </p:cNvSpPr>
          <p:nvPr>
            <p:ph type="sldNum" sz="quarter" idx="12"/>
          </p:nvPr>
        </p:nvSpPr>
        <p:spPr/>
        <p:txBody>
          <a:bodyPr/>
          <a:lstStyle/>
          <a:p>
            <a:fld id="{06B6C6BA-EA4F-4A97-A8F6-DDC2A94D97FB}" type="slidenum">
              <a:rPr lang="en-US" smtClean="0"/>
              <a:t>‹#›</a:t>
            </a:fld>
            <a:endParaRPr lang="en-US"/>
          </a:p>
        </p:txBody>
      </p:sp>
    </p:spTree>
    <p:extLst>
      <p:ext uri="{BB962C8B-B14F-4D97-AF65-F5344CB8AC3E}">
        <p14:creationId xmlns:p14="http://schemas.microsoft.com/office/powerpoint/2010/main" val="252191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a:lvl1pPr>
          </a:lstStyle>
          <a:p>
            <a:fld id="{20B0E20A-8AD9-4212-A6BD-D98314A1AFCC}" type="datetime1">
              <a:rPr lang="en-US" smtClean="0"/>
              <a:pPr/>
              <a:t>8/21/2020</a:t>
            </a:fld>
            <a:endParaRPr lang="en-US"/>
          </a:p>
        </p:txBody>
      </p:sp>
      <p:sp>
        <p:nvSpPr>
          <p:cNvPr id="5" name="Footer Placeholder 4"/>
          <p:cNvSpPr>
            <a:spLocks noGrp="1"/>
          </p:cNvSpPr>
          <p:nvPr>
            <p:ph type="ftr" sz="quarter" idx="11"/>
          </p:nvPr>
        </p:nvSpPr>
        <p:spPr/>
        <p:txBody>
          <a:bodyPr/>
          <a:lstStyle>
            <a:lvl1pPr algn="r">
              <a:defRPr sz="1200" b="0"/>
            </a:lvl1pPr>
          </a:lstStyle>
          <a:p>
            <a:r>
              <a:rPr lang="en-US"/>
              <a:t>© Copyright 2013. The Rapids Group Inc.</a:t>
            </a:r>
          </a:p>
        </p:txBody>
      </p:sp>
      <p:sp>
        <p:nvSpPr>
          <p:cNvPr id="6" name="Slide Number Placeholder 5"/>
          <p:cNvSpPr>
            <a:spLocks noGrp="1"/>
          </p:cNvSpPr>
          <p:nvPr>
            <p:ph type="sldNum" sz="quarter" idx="12"/>
          </p:nvPr>
        </p:nvSpPr>
        <p:spPr/>
        <p:txBody>
          <a:bodyPr/>
          <a:lstStyle>
            <a:lvl1pPr>
              <a:defRPr sz="120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33271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200"/>
            </a:lvl1pPr>
          </a:lstStyle>
          <a:p>
            <a:fld id="{24F54B7D-B5F4-4C86-84A5-8140B88E916C}" type="datetime1">
              <a:rPr lang="en-US" smtClean="0"/>
              <a:pPr/>
              <a:t>8/21/2020</a:t>
            </a:fld>
            <a:endParaRPr lang="en-US"/>
          </a:p>
        </p:txBody>
      </p:sp>
      <p:sp>
        <p:nvSpPr>
          <p:cNvPr id="5" name="Footer Placeholder 4"/>
          <p:cNvSpPr>
            <a:spLocks noGrp="1"/>
          </p:cNvSpPr>
          <p:nvPr>
            <p:ph type="ftr" sz="quarter" idx="11"/>
          </p:nvPr>
        </p:nvSpPr>
        <p:spPr/>
        <p:txBody>
          <a:bodyPr/>
          <a:lstStyle>
            <a:lvl1pPr algn="r">
              <a:defRPr sz="1200"/>
            </a:lvl1pPr>
          </a:lstStyle>
          <a:p>
            <a:r>
              <a:rPr lang="en-US"/>
              <a:t>© Copyright 2013. The Rapids Group Inc.</a:t>
            </a:r>
          </a:p>
        </p:txBody>
      </p:sp>
      <p:sp>
        <p:nvSpPr>
          <p:cNvPr id="6" name="Slide Number Placeholder 5"/>
          <p:cNvSpPr>
            <a:spLocks noGrp="1"/>
          </p:cNvSpPr>
          <p:nvPr>
            <p:ph type="sldNum" sz="quarter" idx="12"/>
          </p:nvPr>
        </p:nvSpPr>
        <p:spPr/>
        <p:txBody>
          <a:bodyPr/>
          <a:lstStyle>
            <a:lvl1pPr>
              <a:defRPr sz="120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149788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1200"/>
            </a:lvl1pPr>
          </a:lstStyle>
          <a:p>
            <a:fld id="{BB675FAA-2706-4823-BEFB-44746D10396C}" type="datetime1">
              <a:rPr lang="en-US" smtClean="0"/>
              <a:pPr/>
              <a:t>8/21/2020</a:t>
            </a:fld>
            <a:endParaRPr lang="en-US"/>
          </a:p>
        </p:txBody>
      </p:sp>
      <p:sp>
        <p:nvSpPr>
          <p:cNvPr id="6" name="Footer Placeholder 5"/>
          <p:cNvSpPr>
            <a:spLocks noGrp="1"/>
          </p:cNvSpPr>
          <p:nvPr>
            <p:ph type="ftr" sz="quarter" idx="11"/>
          </p:nvPr>
        </p:nvSpPr>
        <p:spPr/>
        <p:txBody>
          <a:bodyPr/>
          <a:lstStyle>
            <a:lvl1pPr algn="r">
              <a:defRPr sz="1200" b="0"/>
            </a:lvl1pPr>
          </a:lstStyle>
          <a:p>
            <a:r>
              <a:rPr lang="en-US"/>
              <a:t>© Copyright 2013. The Rapids Group Inc.</a:t>
            </a:r>
          </a:p>
        </p:txBody>
      </p:sp>
      <p:sp>
        <p:nvSpPr>
          <p:cNvPr id="7" name="Slide Number Placeholder 6"/>
          <p:cNvSpPr>
            <a:spLocks noGrp="1"/>
          </p:cNvSpPr>
          <p:nvPr>
            <p:ph type="sldNum" sz="quarter" idx="12"/>
          </p:nvPr>
        </p:nvSpPr>
        <p:spPr/>
        <p:txBody>
          <a:bodyPr/>
          <a:lstStyle>
            <a:lvl1pPr>
              <a:defRPr sz="120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332501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1200"/>
            </a:lvl1pPr>
          </a:lstStyle>
          <a:p>
            <a:fld id="{EF72F116-BF08-4859-A163-17F202C9BD8F}" type="datetime1">
              <a:rPr lang="en-US" smtClean="0"/>
              <a:pPr/>
              <a:t>8/21/2020</a:t>
            </a:fld>
            <a:endParaRPr lang="en-US"/>
          </a:p>
        </p:txBody>
      </p:sp>
      <p:sp>
        <p:nvSpPr>
          <p:cNvPr id="8" name="Footer Placeholder 7"/>
          <p:cNvSpPr>
            <a:spLocks noGrp="1"/>
          </p:cNvSpPr>
          <p:nvPr>
            <p:ph type="ftr" sz="quarter" idx="11"/>
          </p:nvPr>
        </p:nvSpPr>
        <p:spPr/>
        <p:txBody>
          <a:bodyPr/>
          <a:lstStyle>
            <a:lvl1pPr algn="r">
              <a:defRPr sz="1200" b="0"/>
            </a:lvl1pPr>
          </a:lstStyle>
          <a:p>
            <a:r>
              <a:rPr lang="en-US"/>
              <a:t>© Copyright 2013. The Rapids Group Inc.</a:t>
            </a:r>
          </a:p>
        </p:txBody>
      </p:sp>
      <p:sp>
        <p:nvSpPr>
          <p:cNvPr id="9" name="Slide Number Placeholder 8"/>
          <p:cNvSpPr>
            <a:spLocks noGrp="1"/>
          </p:cNvSpPr>
          <p:nvPr>
            <p:ph type="sldNum" sz="quarter" idx="12"/>
          </p:nvPr>
        </p:nvSpPr>
        <p:spPr/>
        <p:txBody>
          <a:bodyPr/>
          <a:lstStyle>
            <a:lvl1pPr>
              <a:defRPr sz="120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3764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1200"/>
            </a:lvl1pPr>
          </a:lstStyle>
          <a:p>
            <a:fld id="{3CF5DA21-D263-4900-BDD2-FC7FF53117DD}" type="datetime1">
              <a:rPr lang="en-US" smtClean="0"/>
              <a:pPr/>
              <a:t>8/21/2020</a:t>
            </a:fld>
            <a:endParaRPr lang="en-US"/>
          </a:p>
        </p:txBody>
      </p:sp>
      <p:sp>
        <p:nvSpPr>
          <p:cNvPr id="4" name="Footer Placeholder 3"/>
          <p:cNvSpPr>
            <a:spLocks noGrp="1"/>
          </p:cNvSpPr>
          <p:nvPr>
            <p:ph type="ftr" sz="quarter" idx="11"/>
          </p:nvPr>
        </p:nvSpPr>
        <p:spPr/>
        <p:txBody>
          <a:bodyPr/>
          <a:lstStyle>
            <a:lvl1pPr algn="r">
              <a:defRPr sz="1200"/>
            </a:lvl1pPr>
          </a:lstStyle>
          <a:p>
            <a:r>
              <a:rPr lang="en-US"/>
              <a:t>© Copyright 2013. The Rapids Group Inc.</a:t>
            </a:r>
          </a:p>
        </p:txBody>
      </p:sp>
      <p:sp>
        <p:nvSpPr>
          <p:cNvPr id="5" name="Slide Number Placeholder 4"/>
          <p:cNvSpPr>
            <a:spLocks noGrp="1"/>
          </p:cNvSpPr>
          <p:nvPr>
            <p:ph type="sldNum" sz="quarter" idx="12"/>
          </p:nvPr>
        </p:nvSpPr>
        <p:spPr/>
        <p:txBody>
          <a:bodyPr/>
          <a:lstStyle>
            <a:lvl1pPr>
              <a:defRPr sz="120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380814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a:lvl1pPr>
          </a:lstStyle>
          <a:p>
            <a:fld id="{4C8C3C28-C782-4AEA-8237-F0FC724B5CCE}" type="datetime1">
              <a:rPr lang="en-US" smtClean="0"/>
              <a:pPr/>
              <a:t>8/21/2020</a:t>
            </a:fld>
            <a:endParaRPr lang="en-US"/>
          </a:p>
        </p:txBody>
      </p:sp>
      <p:sp>
        <p:nvSpPr>
          <p:cNvPr id="3" name="Footer Placeholder 2"/>
          <p:cNvSpPr>
            <a:spLocks noGrp="1"/>
          </p:cNvSpPr>
          <p:nvPr>
            <p:ph type="ftr" sz="quarter" idx="11"/>
          </p:nvPr>
        </p:nvSpPr>
        <p:spPr/>
        <p:txBody>
          <a:bodyPr/>
          <a:lstStyle>
            <a:lvl1pPr algn="r">
              <a:defRPr sz="1200" b="0"/>
            </a:lvl1pPr>
          </a:lstStyle>
          <a:p>
            <a:r>
              <a:rPr lang="en-US"/>
              <a:t>© Copyright 2013. The Rapids Group Inc.</a:t>
            </a:r>
          </a:p>
        </p:txBody>
      </p:sp>
      <p:sp>
        <p:nvSpPr>
          <p:cNvPr id="4" name="Slide Number Placeholder 3"/>
          <p:cNvSpPr>
            <a:spLocks noGrp="1"/>
          </p:cNvSpPr>
          <p:nvPr>
            <p:ph type="sldNum" sz="quarter" idx="12"/>
          </p:nvPr>
        </p:nvSpPr>
        <p:spPr/>
        <p:txBody>
          <a:bodyPr/>
          <a:lstStyle>
            <a:lvl1pPr>
              <a:defRPr sz="1200" b="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383400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200"/>
            </a:lvl1pPr>
          </a:lstStyle>
          <a:p>
            <a:fld id="{4E900172-51A6-4DB7-A3FA-C45510F60EBA}" type="datetime1">
              <a:rPr lang="en-US" smtClean="0"/>
              <a:pPr/>
              <a:t>8/21/2020</a:t>
            </a:fld>
            <a:endParaRPr lang="en-US"/>
          </a:p>
        </p:txBody>
      </p:sp>
      <p:sp>
        <p:nvSpPr>
          <p:cNvPr id="6" name="Footer Placeholder 5"/>
          <p:cNvSpPr>
            <a:spLocks noGrp="1"/>
          </p:cNvSpPr>
          <p:nvPr>
            <p:ph type="ftr" sz="quarter" idx="11"/>
          </p:nvPr>
        </p:nvSpPr>
        <p:spPr/>
        <p:txBody>
          <a:bodyPr/>
          <a:lstStyle>
            <a:lvl1pPr algn="r">
              <a:defRPr sz="1200" b="0"/>
            </a:lvl1pPr>
          </a:lstStyle>
          <a:p>
            <a:r>
              <a:rPr lang="en-US"/>
              <a:t>© Copyright 2013. The Rapids Group Inc.</a:t>
            </a:r>
          </a:p>
        </p:txBody>
      </p:sp>
      <p:sp>
        <p:nvSpPr>
          <p:cNvPr id="7" name="Slide Number Placeholder 6"/>
          <p:cNvSpPr>
            <a:spLocks noGrp="1"/>
          </p:cNvSpPr>
          <p:nvPr>
            <p:ph type="sldNum" sz="quarter" idx="12"/>
          </p:nvPr>
        </p:nvSpPr>
        <p:spPr/>
        <p:txBody>
          <a:bodyPr/>
          <a:lstStyle>
            <a:lvl1pPr>
              <a:defRPr sz="1200"/>
            </a:lvl1pPr>
          </a:lstStyle>
          <a:p>
            <a:fld id="{06B6C6BA-EA4F-4A97-A8F6-DDC2A94D97FB}" type="slidenum">
              <a:rPr lang="en-US" smtClean="0"/>
              <a:pPr/>
              <a:t>‹#›</a:t>
            </a:fld>
            <a:endParaRPr lang="en-US"/>
          </a:p>
        </p:txBody>
      </p:sp>
    </p:spTree>
    <p:extLst>
      <p:ext uri="{BB962C8B-B14F-4D97-AF65-F5344CB8AC3E}">
        <p14:creationId xmlns:p14="http://schemas.microsoft.com/office/powerpoint/2010/main" val="368777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5F846-3055-403B-B98E-9A1ADE3BC379}" type="datetime1">
              <a:rPr lang="en-US" smtClean="0"/>
              <a:t>8/21/2020</a:t>
            </a:fld>
            <a:endParaRPr lang="en-US"/>
          </a:p>
        </p:txBody>
      </p:sp>
      <p:sp>
        <p:nvSpPr>
          <p:cNvPr id="6" name="Footer Placeholder 5"/>
          <p:cNvSpPr>
            <a:spLocks noGrp="1"/>
          </p:cNvSpPr>
          <p:nvPr>
            <p:ph type="ftr" sz="quarter" idx="11"/>
          </p:nvPr>
        </p:nvSpPr>
        <p:spPr/>
        <p:txBody>
          <a:bodyPr/>
          <a:lstStyle>
            <a:lvl1pPr>
              <a:defRPr b="0"/>
            </a:lvl1pPr>
          </a:lstStyle>
          <a:p>
            <a:r>
              <a:rPr lang="en-US"/>
              <a:t>© Copyright 2013. The Rapids Group Inc.</a:t>
            </a:r>
          </a:p>
        </p:txBody>
      </p:sp>
      <p:sp>
        <p:nvSpPr>
          <p:cNvPr id="7" name="Slide Number Placeholder 6"/>
          <p:cNvSpPr>
            <a:spLocks noGrp="1"/>
          </p:cNvSpPr>
          <p:nvPr>
            <p:ph type="sldNum" sz="quarter" idx="12"/>
          </p:nvPr>
        </p:nvSpPr>
        <p:spPr/>
        <p:txBody>
          <a:bodyPr/>
          <a:lstStyle/>
          <a:p>
            <a:fld id="{06B6C6BA-EA4F-4A97-A8F6-DDC2A94D97FB}" type="slidenum">
              <a:rPr lang="en-US" smtClean="0"/>
              <a:t>‹#›</a:t>
            </a:fld>
            <a:endParaRPr lang="en-US"/>
          </a:p>
        </p:txBody>
      </p:sp>
    </p:spTree>
    <p:extLst>
      <p:ext uri="{BB962C8B-B14F-4D97-AF65-F5344CB8AC3E}">
        <p14:creationId xmlns:p14="http://schemas.microsoft.com/office/powerpoint/2010/main" val="105179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8"/>
            <a:ext cx="1069848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4360" y="1600201"/>
            <a:ext cx="1069848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4360" y="6356351"/>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1914D-0DEA-4DFD-835B-A452E86E9A82}" type="datetime1">
              <a:rPr lang="en-US" smtClean="0"/>
              <a:t>8/21/2020</a:t>
            </a:fld>
            <a:endParaRPr lang="en-US"/>
          </a:p>
        </p:txBody>
      </p:sp>
      <p:sp>
        <p:nvSpPr>
          <p:cNvPr id="5" name="Footer Placeholder 4"/>
          <p:cNvSpPr>
            <a:spLocks noGrp="1"/>
          </p:cNvSpPr>
          <p:nvPr>
            <p:ph type="ftr" sz="quarter" idx="3"/>
          </p:nvPr>
        </p:nvSpPr>
        <p:spPr>
          <a:xfrm>
            <a:off x="4061460" y="6356351"/>
            <a:ext cx="3764280" cy="365125"/>
          </a:xfrm>
          <a:prstGeom prst="rect">
            <a:avLst/>
          </a:prstGeom>
        </p:spPr>
        <p:txBody>
          <a:bodyPr vert="horz" lIns="91440" tIns="45720" rIns="91440" bIns="45720" rtlCol="0" anchor="ctr"/>
          <a:lstStyle>
            <a:lvl1pPr algn="r">
              <a:defRPr sz="1200" b="0">
                <a:solidFill>
                  <a:schemeClr val="tx1">
                    <a:tint val="75000"/>
                  </a:schemeClr>
                </a:solidFill>
              </a:defRPr>
            </a:lvl1pPr>
          </a:lstStyle>
          <a:p>
            <a:r>
              <a:rPr lang="en-US"/>
              <a:t>© Copyright 2013. The Rapids Group Inc.</a:t>
            </a:r>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6C6BA-EA4F-4A97-A8F6-DDC2A94D97FB}" type="slidenum">
              <a:rPr lang="en-US" smtClean="0"/>
              <a:t>‹#›</a:t>
            </a:fld>
            <a:endParaRPr lang="en-US"/>
          </a:p>
        </p:txBody>
      </p:sp>
    </p:spTree>
    <p:extLst>
      <p:ext uri="{BB962C8B-B14F-4D97-AF65-F5344CB8AC3E}">
        <p14:creationId xmlns:p14="http://schemas.microsoft.com/office/powerpoint/2010/main" val="2306332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docs.oracle.com/cd/E51310_01/epm.11125/smart_view_user.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 r="-1000"/>
          </a:stretch>
        </a:blipFill>
        <a:effectLst/>
      </p:bgPr>
    </p:bg>
    <p:spTree>
      <p:nvGrpSpPr>
        <p:cNvPr id="1" name=""/>
        <p:cNvGrpSpPr/>
        <p:nvPr/>
      </p:nvGrpSpPr>
      <p:grpSpPr>
        <a:xfrm>
          <a:off x="0" y="0"/>
          <a:ext cx="0" cy="0"/>
          <a:chOff x="0" y="0"/>
          <a:chExt cx="0" cy="0"/>
        </a:xfrm>
      </p:grpSpPr>
      <p:sp>
        <p:nvSpPr>
          <p:cNvPr id="17413" name="Text Box 7"/>
          <p:cNvSpPr txBox="1">
            <a:spLocks noChangeArrowheads="1"/>
          </p:cNvSpPr>
          <p:nvPr/>
        </p:nvSpPr>
        <p:spPr bwMode="auto">
          <a:xfrm>
            <a:off x="2476500" y="6379409"/>
            <a:ext cx="9212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dirty="0">
                <a:solidFill>
                  <a:srgbClr val="000000"/>
                </a:solidFill>
                <a:latin typeface="Calibri" pitchFamily="34" charset="0"/>
                <a:cs typeface="Arial" charset="0"/>
              </a:rPr>
              <a:t>Feb 14</a:t>
            </a:r>
            <a:r>
              <a:rPr lang="en-US" baseline="30000" dirty="0">
                <a:solidFill>
                  <a:srgbClr val="000000"/>
                </a:solidFill>
                <a:latin typeface="Calibri" pitchFamily="34" charset="0"/>
                <a:cs typeface="Arial" charset="0"/>
              </a:rPr>
              <a:t>th</a:t>
            </a:r>
            <a:r>
              <a:rPr lang="en-US" dirty="0">
                <a:solidFill>
                  <a:srgbClr val="000000"/>
                </a:solidFill>
                <a:latin typeface="Calibri" pitchFamily="34" charset="0"/>
                <a:cs typeface="Arial" charset="0"/>
              </a:rPr>
              <a:t>, 2014</a:t>
            </a:r>
          </a:p>
        </p:txBody>
      </p:sp>
      <p:sp>
        <p:nvSpPr>
          <p:cNvPr id="17414" name="Rectangle 4"/>
          <p:cNvSpPr>
            <a:spLocks noChangeArrowheads="1"/>
          </p:cNvSpPr>
          <p:nvPr/>
        </p:nvSpPr>
        <p:spPr bwMode="auto">
          <a:xfrm>
            <a:off x="2278381" y="1447800"/>
            <a:ext cx="9608819" cy="1524000"/>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17415" name="Text Box 7"/>
          <p:cNvSpPr txBox="1">
            <a:spLocks noChangeArrowheads="1"/>
          </p:cNvSpPr>
          <p:nvPr/>
        </p:nvSpPr>
        <p:spPr bwMode="auto">
          <a:xfrm>
            <a:off x="2428943" y="1626516"/>
            <a:ext cx="94272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3200" dirty="0">
                <a:solidFill>
                  <a:srgbClr val="FFFFFF"/>
                </a:solidFill>
                <a:latin typeface="Calibri" pitchFamily="34" charset="0"/>
                <a:cs typeface="Arial" charset="0"/>
              </a:rPr>
              <a:t>OBIEE MS Office Integration</a:t>
            </a:r>
          </a:p>
          <a:p>
            <a:pPr algn="ctr" eaLnBrk="1" fontAlgn="base" hangingPunct="1">
              <a:spcBef>
                <a:spcPct val="0"/>
              </a:spcBef>
              <a:spcAft>
                <a:spcPct val="0"/>
              </a:spcAft>
            </a:pPr>
            <a:r>
              <a:rPr lang="en-US" sz="2400" dirty="0">
                <a:solidFill>
                  <a:srgbClr val="FFFFFF"/>
                </a:solidFill>
                <a:latin typeface="Calibri" pitchFamily="34" charset="0"/>
                <a:cs typeface="Arial" charset="0"/>
              </a:rPr>
              <a:t>Smart View </a:t>
            </a:r>
          </a:p>
        </p:txBody>
      </p:sp>
      <p:sp>
        <p:nvSpPr>
          <p:cNvPr id="7" name="TextBox 6"/>
          <p:cNvSpPr txBox="1"/>
          <p:nvPr/>
        </p:nvSpPr>
        <p:spPr>
          <a:xfrm>
            <a:off x="5084444" y="3383456"/>
            <a:ext cx="3428999" cy="369332"/>
          </a:xfrm>
          <a:prstGeom prst="rect">
            <a:avLst/>
          </a:prstGeom>
          <a:noFill/>
        </p:spPr>
        <p:txBody>
          <a:bodyPr wrap="square" rtlCol="0">
            <a:spAutoFit/>
          </a:bodyPr>
          <a:lstStyle/>
          <a:p>
            <a:r>
              <a:rPr lang="en-US" dirty="0">
                <a:solidFill>
                  <a:schemeClr val="bg1"/>
                </a:solidFill>
              </a:rPr>
              <a:t>www.therapidsgroup.com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2096" y="1"/>
            <a:ext cx="1996984" cy="1113974"/>
          </a:xfrm>
          <a:prstGeom prst="rect">
            <a:avLst/>
          </a:prstGeom>
        </p:spPr>
      </p:pic>
      <p:sp>
        <p:nvSpPr>
          <p:cNvPr id="13" name="Rounded Rectangle 12"/>
          <p:cNvSpPr/>
          <p:nvPr/>
        </p:nvSpPr>
        <p:spPr>
          <a:xfrm>
            <a:off x="66404" y="5655124"/>
            <a:ext cx="2111220" cy="562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Business Intelligence Premier Global Provider                    </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800"/>
            <a:ext cx="1371600" cy="40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1489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
        <p:nvSpPr>
          <p:cNvPr id="3" name="TextBox 2"/>
          <p:cNvSpPr txBox="1"/>
          <p:nvPr/>
        </p:nvSpPr>
        <p:spPr>
          <a:xfrm>
            <a:off x="414720" y="1142998"/>
            <a:ext cx="11101005" cy="7607211"/>
          </a:xfrm>
          <a:prstGeom prst="rect">
            <a:avLst/>
          </a:prstGeom>
          <a:noFill/>
        </p:spPr>
        <p:txBody>
          <a:bodyPr wrap="square" rtlCol="0">
            <a:spAutoFit/>
          </a:bodyPr>
          <a:lstStyle/>
          <a:p>
            <a:pPr marL="800100" lvl="1" indent="-342900">
              <a:buFont typeface="Wingdings" pitchFamily="2" charset="2"/>
              <a:buChar char="ü"/>
            </a:pPr>
            <a:r>
              <a:rPr lang="en-US" sz="2000" dirty="0"/>
              <a:t>Filters – Normally defined when creating a new view by adding Filter columns.</a:t>
            </a:r>
            <a:endParaRPr lang="en-US" sz="4000" dirty="0"/>
          </a:p>
          <a:p>
            <a:pPr lvl="2" algn="just">
              <a:spcAft>
                <a:spcPts val="1200"/>
              </a:spcAft>
            </a:pPr>
            <a:endParaRPr lang="en-US" sz="2000" dirty="0"/>
          </a:p>
          <a:p>
            <a:endParaRPr lang="en-US" sz="2400" dirty="0"/>
          </a:p>
          <a:p>
            <a:pPr algn="just"/>
            <a:endParaRPr lang="en-US" dirty="0"/>
          </a:p>
          <a:p>
            <a:pPr>
              <a:spcBef>
                <a:spcPts val="0"/>
              </a:spcBef>
            </a:pPr>
            <a:r>
              <a:rPr lang="en-US" dirty="0"/>
              <a:t>	</a:t>
            </a:r>
            <a:endParaRPr lang="en-US" sz="4000" dirty="0"/>
          </a:p>
          <a:p>
            <a:pPr lvl="1" algn="just">
              <a:spcAft>
                <a:spcPts val="1200"/>
              </a:spcAft>
            </a:pPr>
            <a:endParaRPr lang="en-US" sz="2400" dirty="0"/>
          </a:p>
          <a:p>
            <a:pPr lvl="1" algn="just">
              <a:spcAft>
                <a:spcPts val="1200"/>
              </a:spcAft>
            </a:pPr>
            <a:endParaRPr lang="en-US" sz="2000" dirty="0"/>
          </a:p>
          <a:p>
            <a:pPr marL="800100" lvl="1" indent="-342900" algn="just">
              <a:spcAft>
                <a:spcPts val="1200"/>
              </a:spcAft>
              <a:buFont typeface="Wingdings" pitchFamily="2" charset="2"/>
              <a:buChar char="ü"/>
            </a:pPr>
            <a:r>
              <a:rPr lang="en-US" sz="2000" dirty="0"/>
              <a:t>Filter View  – The filters defined are summarized in the Filter Summary pane.</a:t>
            </a:r>
          </a:p>
          <a:p>
            <a:pPr lvl="2">
              <a:spcAft>
                <a:spcPts val="1200"/>
              </a:spcAft>
            </a:pPr>
            <a:endParaRPr lang="en-IN" sz="2400" dirty="0">
              <a:solidFill>
                <a:schemeClr val="dk1"/>
              </a:solidFill>
              <a:latin typeface="+mn-lt"/>
            </a:endParaRP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080" y="1905000"/>
            <a:ext cx="4977765" cy="168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31670" y="4648201"/>
            <a:ext cx="4977765" cy="113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lgn="r"/>
            <a:r>
              <a:rPr lang="en-US" dirty="0">
                <a:solidFill>
                  <a:schemeClr val="bg1"/>
                </a:solidFill>
              </a:rPr>
              <a:t>© Copyright 2013. The Rapids Group Inc.</a:t>
            </a:r>
          </a:p>
        </p:txBody>
      </p:sp>
      <p:sp>
        <p:nvSpPr>
          <p:cNvPr id="5" name="Slide Number Placeholder 4"/>
          <p:cNvSpPr>
            <a:spLocks noGrp="1"/>
          </p:cNvSpPr>
          <p:nvPr>
            <p:ph type="sldNum" sz="quarter" idx="12"/>
          </p:nvPr>
        </p:nvSpPr>
        <p:spPr/>
        <p:txBody>
          <a:bodyPr/>
          <a:lstStyle/>
          <a:p>
            <a:fld id="{06B6C6BA-EA4F-4A97-A8F6-DDC2A94D97FB}"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371834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
        <p:nvSpPr>
          <p:cNvPr id="3" name="TextBox 2"/>
          <p:cNvSpPr txBox="1"/>
          <p:nvPr/>
        </p:nvSpPr>
        <p:spPr>
          <a:xfrm>
            <a:off x="414720" y="1142999"/>
            <a:ext cx="11101005" cy="6683881"/>
          </a:xfrm>
          <a:prstGeom prst="rect">
            <a:avLst/>
          </a:prstGeom>
          <a:noFill/>
        </p:spPr>
        <p:txBody>
          <a:bodyPr wrap="square" rtlCol="0">
            <a:spAutoFit/>
          </a:bodyPr>
          <a:lstStyle/>
          <a:p>
            <a:pPr marL="342900" indent="-342900">
              <a:buFont typeface="Wingdings" pitchFamily="2" charset="2"/>
              <a:buChar char="ü"/>
            </a:pPr>
            <a:r>
              <a:rPr lang="en-US" sz="2000" dirty="0"/>
              <a:t>Table View</a:t>
            </a:r>
            <a:endParaRPr lang="en-US" sz="4000" dirty="0"/>
          </a:p>
          <a:p>
            <a:pPr lvl="1" algn="just">
              <a:spcAft>
                <a:spcPts val="1200"/>
              </a:spcAft>
            </a:pPr>
            <a:endParaRPr lang="en-US" sz="2000" dirty="0"/>
          </a:p>
          <a:p>
            <a:endParaRPr lang="en-US" sz="2400" dirty="0"/>
          </a:p>
          <a:p>
            <a:pPr algn="just"/>
            <a:endParaRPr lang="en-US" dirty="0"/>
          </a:p>
          <a:p>
            <a:pPr>
              <a:spcBef>
                <a:spcPts val="0"/>
              </a:spcBef>
            </a:pPr>
            <a:r>
              <a:rPr lang="en-US" dirty="0"/>
              <a:t>	</a:t>
            </a:r>
            <a:endParaRPr lang="en-US" sz="4000" dirty="0"/>
          </a:p>
          <a:p>
            <a:pPr lvl="1" algn="just">
              <a:spcAft>
                <a:spcPts val="1200"/>
              </a:spcAft>
            </a:pPr>
            <a:endParaRPr lang="en-US" sz="2400" dirty="0"/>
          </a:p>
          <a:p>
            <a:pPr lvl="2">
              <a:spcAft>
                <a:spcPts val="1200"/>
              </a:spcAft>
            </a:pPr>
            <a:endParaRPr lang="en-IN" sz="2400" dirty="0">
              <a:solidFill>
                <a:schemeClr val="dk1"/>
              </a:solidFill>
              <a:latin typeface="+mn-lt"/>
            </a:endParaRP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pic>
        <p:nvPicPr>
          <p:cNvPr id="5" name="Picture 4"/>
          <p:cNvPicPr/>
          <p:nvPr/>
        </p:nvPicPr>
        <p:blipFill>
          <a:blip r:embed="rId3"/>
          <a:stretch>
            <a:fillRect/>
          </a:stretch>
        </p:blipFill>
        <p:spPr>
          <a:xfrm>
            <a:off x="742950" y="1676400"/>
            <a:ext cx="9806940" cy="4343400"/>
          </a:xfrm>
          <a:prstGeom prst="rect">
            <a:avLst/>
          </a:prstGeom>
        </p:spPr>
      </p:pic>
      <p:sp>
        <p:nvSpPr>
          <p:cNvPr id="4" name="Footer Placeholder 3"/>
          <p:cNvSpPr>
            <a:spLocks noGrp="1"/>
          </p:cNvSpPr>
          <p:nvPr>
            <p:ph type="ftr" sz="quarter" idx="11"/>
          </p:nvPr>
        </p:nvSpPr>
        <p:spPr/>
        <p:txBody>
          <a:bodyPr/>
          <a:lstStyle/>
          <a:p>
            <a:pPr algn="r"/>
            <a:r>
              <a:rPr lang="en-US" dirty="0">
                <a:solidFill>
                  <a:schemeClr val="bg1"/>
                </a:solidFill>
              </a:rPr>
              <a:t>© Copyright 2013. The Rapids Group Inc.</a:t>
            </a:r>
          </a:p>
        </p:txBody>
      </p:sp>
      <p:sp>
        <p:nvSpPr>
          <p:cNvPr id="6" name="Slide Number Placeholder 5"/>
          <p:cNvSpPr>
            <a:spLocks noGrp="1"/>
          </p:cNvSpPr>
          <p:nvPr>
            <p:ph type="sldNum" sz="quarter" idx="12"/>
          </p:nvPr>
        </p:nvSpPr>
        <p:spPr/>
        <p:txBody>
          <a:bodyPr/>
          <a:lstStyle/>
          <a:p>
            <a:fld id="{06B6C6BA-EA4F-4A97-A8F6-DDC2A94D97FB}"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295914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
        <p:nvSpPr>
          <p:cNvPr id="3" name="TextBox 2"/>
          <p:cNvSpPr txBox="1"/>
          <p:nvPr/>
        </p:nvSpPr>
        <p:spPr>
          <a:xfrm>
            <a:off x="414720" y="1142999"/>
            <a:ext cx="11101005" cy="6683881"/>
          </a:xfrm>
          <a:prstGeom prst="rect">
            <a:avLst/>
          </a:prstGeom>
          <a:noFill/>
        </p:spPr>
        <p:txBody>
          <a:bodyPr wrap="square" rtlCol="0">
            <a:spAutoFit/>
          </a:bodyPr>
          <a:lstStyle/>
          <a:p>
            <a:pPr marL="342900" indent="-342900">
              <a:buFont typeface="Wingdings" pitchFamily="2" charset="2"/>
              <a:buChar char="ü"/>
            </a:pPr>
            <a:r>
              <a:rPr lang="en-US" sz="2000" dirty="0"/>
              <a:t>Pivot Table View</a:t>
            </a:r>
            <a:endParaRPr lang="en-US" sz="4000" dirty="0"/>
          </a:p>
          <a:p>
            <a:pPr lvl="1">
              <a:spcAft>
                <a:spcPts val="1200"/>
              </a:spcAft>
            </a:pPr>
            <a:endParaRPr lang="en-US" sz="2000" dirty="0"/>
          </a:p>
          <a:p>
            <a:pPr algn="r"/>
            <a:endParaRPr lang="en-US" sz="2400" dirty="0"/>
          </a:p>
          <a:p>
            <a:pPr algn="r"/>
            <a:endParaRPr lang="en-US" dirty="0"/>
          </a:p>
          <a:p>
            <a:pPr algn="r">
              <a:spcBef>
                <a:spcPts val="0"/>
              </a:spcBef>
            </a:pPr>
            <a:r>
              <a:rPr lang="en-US" dirty="0"/>
              <a:t>	</a:t>
            </a:r>
            <a:endParaRPr lang="en-US" sz="4000" dirty="0"/>
          </a:p>
          <a:p>
            <a:pPr lvl="1" algn="r">
              <a:spcAft>
                <a:spcPts val="1200"/>
              </a:spcAft>
            </a:pPr>
            <a:endParaRPr lang="en-US" sz="2400" dirty="0"/>
          </a:p>
          <a:p>
            <a:pPr lvl="2" algn="r">
              <a:spcAft>
                <a:spcPts val="1200"/>
              </a:spcAft>
            </a:pPr>
            <a:endParaRPr lang="en-IN" sz="2400" dirty="0">
              <a:solidFill>
                <a:schemeClr val="dk1"/>
              </a:solidFill>
              <a:latin typeface="+mn-lt"/>
            </a:endParaRPr>
          </a:p>
          <a:p>
            <a:pPr algn="r">
              <a:spcAft>
                <a:spcPts val="1000"/>
              </a:spcAft>
            </a:pPr>
            <a:endParaRPr lang="en-IN" sz="2400" dirty="0">
              <a:solidFill>
                <a:schemeClr val="dk1"/>
              </a:solidFill>
              <a:latin typeface="+mj-lt"/>
            </a:endParaRPr>
          </a:p>
          <a:p>
            <a:pPr algn="r">
              <a:spcAft>
                <a:spcPts val="1000"/>
              </a:spcAft>
            </a:pPr>
            <a:endParaRPr lang="en-IN" sz="2400" dirty="0">
              <a:solidFill>
                <a:schemeClr val="dk1"/>
              </a:solidFill>
              <a:latin typeface="+mj-lt"/>
            </a:endParaRPr>
          </a:p>
          <a:p>
            <a:pPr marL="285750" indent="-285750" algn="r">
              <a:spcAft>
                <a:spcPts val="1000"/>
              </a:spcAft>
              <a:buFont typeface="Wingdings" panose="05000000000000000000" pitchFamily="2" charset="2"/>
              <a:buChar char="v"/>
            </a:pPr>
            <a:endParaRPr lang="en-IN" sz="2400" dirty="0">
              <a:solidFill>
                <a:schemeClr val="dk1"/>
              </a:solidFill>
              <a:latin typeface="+mj-lt"/>
            </a:endParaRPr>
          </a:p>
          <a:p>
            <a:pPr marL="285750" indent="-285750" algn="r">
              <a:spcAft>
                <a:spcPts val="1000"/>
              </a:spcAft>
              <a:buFont typeface="Wingdings" panose="05000000000000000000" pitchFamily="2" charset="2"/>
              <a:buChar char="v"/>
            </a:pPr>
            <a:endParaRPr lang="en-IN" sz="2400" dirty="0">
              <a:solidFill>
                <a:schemeClr val="dk1"/>
              </a:solidFill>
              <a:latin typeface="+mj-lt"/>
            </a:endParaRPr>
          </a:p>
          <a:p>
            <a:pPr algn="r">
              <a:spcAft>
                <a:spcPts val="1000"/>
              </a:spcAft>
            </a:pPr>
            <a:endParaRPr lang="en-IN" sz="2400" dirty="0">
              <a:solidFill>
                <a:schemeClr val="dk1"/>
              </a:solidFill>
              <a:latin typeface="+mj-lt"/>
            </a:endParaRPr>
          </a:p>
          <a:p>
            <a:pPr marL="285750" indent="-285750" algn="r">
              <a:spcAft>
                <a:spcPts val="1000"/>
              </a:spcAft>
              <a:buFont typeface="Wingdings" panose="05000000000000000000" pitchFamily="2" charset="2"/>
              <a:buChar char="v"/>
            </a:pPr>
            <a:endParaRPr lang="en-IN" sz="2400" dirty="0">
              <a:solidFill>
                <a:schemeClr val="dk1"/>
              </a:solidFill>
              <a:latin typeface="+mj-lt"/>
            </a:endParaRPr>
          </a:p>
          <a:p>
            <a:pPr marL="285750" indent="-285750" algn="r">
              <a:spcAft>
                <a:spcPts val="1000"/>
              </a:spcAft>
              <a:buFont typeface="Wingdings" panose="05000000000000000000" pitchFamily="2" charset="2"/>
              <a:buChar char="v"/>
            </a:pPr>
            <a:endParaRPr lang="en-IN" sz="2400" dirty="0">
              <a:solidFill>
                <a:schemeClr val="dk1"/>
              </a:solidFill>
              <a:latin typeface="+mj-lt"/>
            </a:endParaRPr>
          </a:p>
          <a:p>
            <a:pPr marL="285750" indent="-285750" algn="r">
              <a:spcAft>
                <a:spcPts val="1000"/>
              </a:spcAft>
              <a:buFont typeface="Wingdings" panose="05000000000000000000" pitchFamily="2" charset="2"/>
              <a:buChar char="v"/>
            </a:pPr>
            <a:endParaRPr lang="en-US" sz="2400" dirty="0">
              <a:solidFill>
                <a:schemeClr val="dk1"/>
              </a:solidFill>
              <a:latin typeface="+mj-lt"/>
            </a:endParaRPr>
          </a:p>
        </p:txBody>
      </p:sp>
      <p:pic>
        <p:nvPicPr>
          <p:cNvPr id="7" name="Picture 6"/>
          <p:cNvPicPr/>
          <p:nvPr/>
        </p:nvPicPr>
        <p:blipFill>
          <a:blip r:embed="rId3"/>
          <a:stretch>
            <a:fillRect/>
          </a:stretch>
        </p:blipFill>
        <p:spPr>
          <a:xfrm>
            <a:off x="742950" y="1600201"/>
            <a:ext cx="9658350" cy="4419600"/>
          </a:xfrm>
          <a:prstGeom prst="rect">
            <a:avLst/>
          </a:prstGeom>
        </p:spPr>
      </p:pic>
      <p:sp>
        <p:nvSpPr>
          <p:cNvPr id="4" name="Footer Placeholder 3"/>
          <p:cNvSpPr>
            <a:spLocks noGrp="1"/>
          </p:cNvSpPr>
          <p:nvPr>
            <p:ph type="ftr" sz="quarter" idx="11"/>
          </p:nvPr>
        </p:nvSpPr>
        <p:spPr/>
        <p:txBody>
          <a:bodyPr/>
          <a:lstStyle/>
          <a:p>
            <a:pPr algn="r"/>
            <a:r>
              <a:rPr lang="en-US">
                <a:solidFill>
                  <a:schemeClr val="bg1"/>
                </a:solidFill>
              </a:rPr>
              <a:t>© Copyright 2013. The Rapids Group Inc.</a:t>
            </a:r>
          </a:p>
        </p:txBody>
      </p:sp>
      <p:sp>
        <p:nvSpPr>
          <p:cNvPr id="5" name="Slide Number Placeholder 4"/>
          <p:cNvSpPr>
            <a:spLocks noGrp="1"/>
          </p:cNvSpPr>
          <p:nvPr>
            <p:ph type="sldNum" sz="quarter" idx="12"/>
          </p:nvPr>
        </p:nvSpPr>
        <p:spPr/>
        <p:txBody>
          <a:bodyPr/>
          <a:lstStyle/>
          <a:p>
            <a:fld id="{06B6C6BA-EA4F-4A97-A8F6-DDC2A94D97FB}"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163857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
        <p:nvSpPr>
          <p:cNvPr id="3" name="TextBox 2"/>
          <p:cNvSpPr txBox="1"/>
          <p:nvPr/>
        </p:nvSpPr>
        <p:spPr>
          <a:xfrm>
            <a:off x="414720" y="1142999"/>
            <a:ext cx="11101005" cy="6683881"/>
          </a:xfrm>
          <a:prstGeom prst="rect">
            <a:avLst/>
          </a:prstGeom>
          <a:noFill/>
        </p:spPr>
        <p:txBody>
          <a:bodyPr wrap="square" rtlCol="0">
            <a:spAutoFit/>
          </a:bodyPr>
          <a:lstStyle/>
          <a:p>
            <a:pPr marL="342900" indent="-342900">
              <a:buFont typeface="Wingdings" pitchFamily="2" charset="2"/>
              <a:buChar char="ü"/>
            </a:pPr>
            <a:r>
              <a:rPr lang="en-US" sz="2000" dirty="0"/>
              <a:t>Graph View</a:t>
            </a:r>
            <a:endParaRPr lang="en-US" sz="4000" dirty="0"/>
          </a:p>
          <a:p>
            <a:pPr lvl="1" algn="just">
              <a:spcAft>
                <a:spcPts val="1200"/>
              </a:spcAft>
            </a:pPr>
            <a:endParaRPr lang="en-US" sz="2000" dirty="0"/>
          </a:p>
          <a:p>
            <a:endParaRPr lang="en-US" sz="2400" dirty="0"/>
          </a:p>
          <a:p>
            <a:pPr algn="just"/>
            <a:endParaRPr lang="en-US" dirty="0"/>
          </a:p>
          <a:p>
            <a:pPr>
              <a:spcBef>
                <a:spcPts val="0"/>
              </a:spcBef>
            </a:pPr>
            <a:r>
              <a:rPr lang="en-US" dirty="0"/>
              <a:t>	</a:t>
            </a:r>
            <a:endParaRPr lang="en-US" sz="4000" dirty="0"/>
          </a:p>
          <a:p>
            <a:pPr lvl="1" algn="just">
              <a:spcAft>
                <a:spcPts val="1200"/>
              </a:spcAft>
            </a:pPr>
            <a:endParaRPr lang="en-US" sz="2400" dirty="0"/>
          </a:p>
          <a:p>
            <a:pPr lvl="2">
              <a:spcAft>
                <a:spcPts val="1200"/>
              </a:spcAft>
            </a:pPr>
            <a:endParaRPr lang="en-IN" sz="2400" dirty="0">
              <a:solidFill>
                <a:schemeClr val="dk1"/>
              </a:solidFill>
              <a:latin typeface="+mn-lt"/>
            </a:endParaRP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pic>
        <p:nvPicPr>
          <p:cNvPr id="5" name="Picture 4"/>
          <p:cNvPicPr/>
          <p:nvPr/>
        </p:nvPicPr>
        <p:blipFill>
          <a:blip r:embed="rId3"/>
          <a:stretch>
            <a:fillRect/>
          </a:stretch>
        </p:blipFill>
        <p:spPr>
          <a:xfrm>
            <a:off x="891540" y="1676401"/>
            <a:ext cx="9658350" cy="4267201"/>
          </a:xfrm>
          <a:prstGeom prst="rect">
            <a:avLst/>
          </a:prstGeom>
        </p:spPr>
      </p:pic>
      <p:sp>
        <p:nvSpPr>
          <p:cNvPr id="4" name="Footer Placeholder 3"/>
          <p:cNvSpPr>
            <a:spLocks noGrp="1"/>
          </p:cNvSpPr>
          <p:nvPr>
            <p:ph type="ftr" sz="quarter" idx="11"/>
          </p:nvPr>
        </p:nvSpPr>
        <p:spPr/>
        <p:txBody>
          <a:bodyPr/>
          <a:lstStyle/>
          <a:p>
            <a:pPr algn="r"/>
            <a:r>
              <a:rPr lang="en-US" dirty="0">
                <a:solidFill>
                  <a:schemeClr val="bg1"/>
                </a:solidFill>
              </a:rPr>
              <a:t>© Copyright 2013. The Rapids Group Inc.</a:t>
            </a:r>
          </a:p>
        </p:txBody>
      </p:sp>
      <p:sp>
        <p:nvSpPr>
          <p:cNvPr id="6" name="Slide Number Placeholder 5"/>
          <p:cNvSpPr>
            <a:spLocks noGrp="1"/>
          </p:cNvSpPr>
          <p:nvPr>
            <p:ph type="sldNum" sz="quarter" idx="12"/>
          </p:nvPr>
        </p:nvSpPr>
        <p:spPr/>
        <p:txBody>
          <a:bodyPr/>
          <a:lstStyle/>
          <a:p>
            <a:fld id="{06B6C6BA-EA4F-4A97-A8F6-DDC2A94D97FB}" type="slidenum">
              <a:rPr lang="en-US" smtClean="0">
                <a:solidFill>
                  <a:schemeClr val="bg1"/>
                </a:solidFill>
              </a:rPr>
              <a:t>13</a:t>
            </a:fld>
            <a:endParaRPr lang="en-US">
              <a:solidFill>
                <a:schemeClr val="bg1"/>
              </a:solidFill>
            </a:endParaRPr>
          </a:p>
        </p:txBody>
      </p:sp>
    </p:spTree>
    <p:extLst>
      <p:ext uri="{BB962C8B-B14F-4D97-AF65-F5344CB8AC3E}">
        <p14:creationId xmlns:p14="http://schemas.microsoft.com/office/powerpoint/2010/main" val="57584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Vs. Oracle BI Office Plug-in </a:t>
            </a:r>
          </a:p>
        </p:txBody>
      </p:sp>
      <p:graphicFrame>
        <p:nvGraphicFramePr>
          <p:cNvPr id="9" name="Table 8"/>
          <p:cNvGraphicFramePr>
            <a:graphicFrameLocks noGrp="1"/>
          </p:cNvGraphicFramePr>
          <p:nvPr>
            <p:extLst>
              <p:ext uri="{D42A27DB-BD31-4B8C-83A1-F6EECF244321}">
                <p14:modId xmlns:p14="http://schemas.microsoft.com/office/powerpoint/2010/main" val="2079450969"/>
              </p:ext>
            </p:extLst>
          </p:nvPr>
        </p:nvGraphicFramePr>
        <p:xfrm>
          <a:off x="371475" y="1143000"/>
          <a:ext cx="10921366" cy="4876800"/>
        </p:xfrm>
        <a:graphic>
          <a:graphicData uri="http://schemas.openxmlformats.org/drawingml/2006/table">
            <a:tbl>
              <a:tblPr bandRow="1">
                <a:tableStyleId>{21E4AEA4-8DFA-4A89-87EB-49C32662AFE0}</a:tableStyleId>
              </a:tblPr>
              <a:tblGrid>
                <a:gridCol w="5460683">
                  <a:extLst>
                    <a:ext uri="{9D8B030D-6E8A-4147-A177-3AD203B41FA5}">
                      <a16:colId xmlns:a16="http://schemas.microsoft.com/office/drawing/2014/main" val="20000"/>
                    </a:ext>
                  </a:extLst>
                </a:gridCol>
                <a:gridCol w="5460683">
                  <a:extLst>
                    <a:ext uri="{9D8B030D-6E8A-4147-A177-3AD203B41FA5}">
                      <a16:colId xmlns:a16="http://schemas.microsoft.com/office/drawing/2014/main" val="20001"/>
                    </a:ext>
                  </a:extLst>
                </a:gridCol>
              </a:tblGrid>
              <a:tr h="1451896">
                <a:tc gridSpan="2">
                  <a:txBody>
                    <a:bodyPr/>
                    <a:lstStyle/>
                    <a:p>
                      <a:pPr marL="342900" indent="-342900" algn="just">
                        <a:buFont typeface="Wingdings" panose="05000000000000000000" pitchFamily="2" charset="2"/>
                        <a:buChar char="ü"/>
                      </a:pPr>
                      <a:r>
                        <a:rPr lang="en-US" sz="2000" dirty="0"/>
                        <a:t>Prior</a:t>
                      </a:r>
                      <a:r>
                        <a:rPr lang="en-US" sz="2000" baseline="0" dirty="0"/>
                        <a:t> to 11.1.1.7 release of OBIEE, </a:t>
                      </a:r>
                      <a:r>
                        <a:rPr lang="en-US" sz="2000" kern="1200" dirty="0">
                          <a:solidFill>
                            <a:schemeClr val="dk1"/>
                          </a:solidFill>
                          <a:effectLst/>
                          <a:latin typeface="+mn-lt"/>
                          <a:ea typeface="+mn-ea"/>
                          <a:cs typeface="+mn-cs"/>
                        </a:rPr>
                        <a:t>primary facility for interacting Oracle BI Content with Microsoft Office has been Oracle BI Office Plug-in.</a:t>
                      </a:r>
                    </a:p>
                    <a:p>
                      <a:pPr marL="342900" indent="-342900" algn="just">
                        <a:buFont typeface="Wingdings" panose="05000000000000000000" pitchFamily="2" charset="2"/>
                        <a:buChar char="ü"/>
                      </a:pPr>
                      <a:r>
                        <a:rPr lang="en-US" sz="2000" kern="1200" dirty="0">
                          <a:solidFill>
                            <a:schemeClr val="dk1"/>
                          </a:solidFill>
                          <a:effectLst/>
                          <a:latin typeface="+mn-lt"/>
                          <a:ea typeface="+mn-ea"/>
                          <a:cs typeface="+mn-cs"/>
                        </a:rPr>
                        <a:t>OBIEE release of 11.1.1.7 introduces Smart View as strategic direction for Microsoft Office integration.</a:t>
                      </a:r>
                      <a:endParaRPr lang="en-US" sz="2000" dirty="0"/>
                    </a:p>
                  </a:txBody>
                  <a:tcPr marL="89154" marR="89154" marT="60960" marB="60960"/>
                </a:tc>
                <a:tc hMerge="1">
                  <a:txBody>
                    <a:bodyPr/>
                    <a:lstStyle/>
                    <a:p>
                      <a:endParaRPr lang="en-US" dirty="0"/>
                    </a:p>
                  </a:txBody>
                  <a:tcPr/>
                </a:tc>
                <a:extLst>
                  <a:ext uri="{0D108BD9-81ED-4DB2-BD59-A6C34878D82A}">
                    <a16:rowId xmlns:a16="http://schemas.microsoft.com/office/drawing/2014/main" val="10000"/>
                  </a:ext>
                </a:extLst>
              </a:tr>
              <a:tr h="3424904">
                <a:tc>
                  <a:txBody>
                    <a:bodyPr/>
                    <a:lstStyle/>
                    <a:p>
                      <a:pPr algn="ctr"/>
                      <a:r>
                        <a:rPr lang="en-US" sz="2000" b="1" dirty="0">
                          <a:latin typeface="+mj-lt"/>
                        </a:rPr>
                        <a:t>Smart</a:t>
                      </a:r>
                      <a:r>
                        <a:rPr lang="en-US" sz="2000" b="1" baseline="0" dirty="0">
                          <a:latin typeface="+mj-lt"/>
                        </a:rPr>
                        <a:t> View</a:t>
                      </a:r>
                      <a:r>
                        <a:rPr lang="en-US" sz="2000" b="1" dirty="0">
                          <a:latin typeface="+mj-lt"/>
                        </a:rPr>
                        <a:t> </a:t>
                      </a:r>
                    </a:p>
                    <a:p>
                      <a:pPr marL="342900" lvl="0" indent="-342900">
                        <a:buFont typeface="Wingdings" panose="05000000000000000000" pitchFamily="2" charset="2"/>
                        <a:buChar char="ü"/>
                      </a:pPr>
                      <a:r>
                        <a:rPr lang="en-US" sz="2000" dirty="0"/>
                        <a:t>Create n</a:t>
                      </a:r>
                      <a:r>
                        <a:rPr lang="en-US" sz="2000" baseline="0" dirty="0"/>
                        <a:t>ew analysis using Oracle BI Catalog objects possible with “View Designer” option</a:t>
                      </a: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a:t>Upload</a:t>
                      </a:r>
                      <a:r>
                        <a:rPr lang="en-US" sz="2000" baseline="0" dirty="0"/>
                        <a:t> or Publish newly created analysis  back to Oracle BI Catalog for future access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aseline="0" dirty="0"/>
                        <a:t>Supports all MS Office versions including 2013</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aseline="0" dirty="0"/>
                        <a:t>Oracle’s future direction for Microsoft Integration - fully supported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000" dirty="0"/>
                    </a:p>
                  </a:txBody>
                  <a:tcPr marL="89154" marR="89154" marT="60960" marB="60960"/>
                </a:tc>
                <a:tc>
                  <a:txBody>
                    <a:bodyPr/>
                    <a:lstStyle/>
                    <a:p>
                      <a:pPr algn="ctr"/>
                      <a:r>
                        <a:rPr lang="en-US" sz="2000" b="1" dirty="0">
                          <a:latin typeface="+mj-lt"/>
                        </a:rPr>
                        <a:t>BI</a:t>
                      </a:r>
                      <a:r>
                        <a:rPr lang="en-US" sz="2000" b="1" baseline="0" dirty="0">
                          <a:latin typeface="+mj-lt"/>
                        </a:rPr>
                        <a:t> Office Plug-in</a:t>
                      </a:r>
                      <a:endParaRPr lang="en-US" sz="2000" b="1" dirty="0">
                        <a:latin typeface="+mj-lt"/>
                      </a:endParaRPr>
                    </a:p>
                    <a:p>
                      <a:pPr marL="342900" lvl="0" indent="-342900">
                        <a:buFont typeface="Wingdings" panose="05000000000000000000" pitchFamily="2" charset="2"/>
                        <a:buChar char="ü"/>
                      </a:pPr>
                      <a:r>
                        <a:rPr lang="en-US" sz="2000" dirty="0"/>
                        <a:t>Creating</a:t>
                      </a:r>
                      <a:r>
                        <a:rPr lang="en-US" sz="2000" baseline="0" dirty="0"/>
                        <a:t> new analysis was NOT possible with BI Office Add-in</a:t>
                      </a: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a:t>Publish or authoring</a:t>
                      </a:r>
                      <a:r>
                        <a:rPr lang="en-US" sz="2000" baseline="0" dirty="0"/>
                        <a:t> to Oracle BI catalog was not an option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kern="1200" dirty="0">
                          <a:solidFill>
                            <a:schemeClr val="dk1"/>
                          </a:solidFill>
                          <a:effectLst/>
                          <a:latin typeface="+mn-lt"/>
                          <a:ea typeface="+mn-ea"/>
                          <a:cs typeface="+mn-cs"/>
                        </a:rPr>
                        <a:t>Available</a:t>
                      </a:r>
                      <a:r>
                        <a:rPr lang="en-US" sz="2000" kern="1200" baseline="0" dirty="0">
                          <a:solidFill>
                            <a:schemeClr val="dk1"/>
                          </a:solidFill>
                          <a:effectLst/>
                          <a:latin typeface="+mn-lt"/>
                          <a:ea typeface="+mn-ea"/>
                          <a:cs typeface="+mn-cs"/>
                        </a:rPr>
                        <a:t> for MS Office 2003, </a:t>
                      </a:r>
                      <a:r>
                        <a:rPr lang="en-US" sz="2000" kern="1200" dirty="0">
                          <a:solidFill>
                            <a:schemeClr val="dk1"/>
                          </a:solidFill>
                          <a:effectLst/>
                          <a:latin typeface="+mn-lt"/>
                          <a:ea typeface="+mn-ea"/>
                          <a:cs typeface="+mn-cs"/>
                        </a:rPr>
                        <a:t>2007, 2010</a:t>
                      </a:r>
                      <a:r>
                        <a:rPr lang="en-US" sz="2000" kern="1200" baseline="0" dirty="0">
                          <a:solidFill>
                            <a:schemeClr val="dk1"/>
                          </a:solidFill>
                          <a:effectLst/>
                          <a:latin typeface="+mn-lt"/>
                          <a:ea typeface="+mn-ea"/>
                          <a:cs typeface="+mn-cs"/>
                        </a:rPr>
                        <a:t> Only. Not supported for  MS Office 2013</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kern="1200" baseline="0" dirty="0">
                          <a:solidFill>
                            <a:schemeClr val="dk1"/>
                          </a:solidFill>
                          <a:effectLst/>
                          <a:latin typeface="+mn-lt"/>
                          <a:ea typeface="+mn-ea"/>
                          <a:cs typeface="+mn-cs"/>
                        </a:rPr>
                        <a:t>End of lifecycle has been instigated with limited support going forward</a:t>
                      </a:r>
                      <a:endParaRPr lang="en-US" sz="2000" dirty="0"/>
                    </a:p>
                    <a:p>
                      <a:pPr marL="342900" lvl="0" indent="-342900">
                        <a:buFont typeface="Wingdings" panose="05000000000000000000" pitchFamily="2" charset="2"/>
                        <a:buChar char="ü"/>
                      </a:pPr>
                      <a:endParaRPr lang="en-US" sz="2000" dirty="0"/>
                    </a:p>
                  </a:txBody>
                  <a:tcPr marL="89154" marR="89154" marT="60960" marB="60960"/>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pPr algn="r"/>
            <a:r>
              <a:rPr lang="en-US">
                <a:solidFill>
                  <a:schemeClr val="bg1"/>
                </a:solidFill>
              </a:rPr>
              <a:t>© Copyright 2013. The Rapids Group Inc.</a:t>
            </a:r>
          </a:p>
        </p:txBody>
      </p:sp>
      <p:sp>
        <p:nvSpPr>
          <p:cNvPr id="3" name="Slide Number Placeholder 2"/>
          <p:cNvSpPr>
            <a:spLocks noGrp="1"/>
          </p:cNvSpPr>
          <p:nvPr>
            <p:ph type="sldNum" sz="quarter" idx="12"/>
          </p:nvPr>
        </p:nvSpPr>
        <p:spPr/>
        <p:txBody>
          <a:bodyPr/>
          <a:lstStyle/>
          <a:p>
            <a:fld id="{06B6C6BA-EA4F-4A97-A8F6-DDC2A94D97FB}" type="slidenum">
              <a:rPr lang="en-US" smtClean="0">
                <a:solidFill>
                  <a:schemeClr val="bg1"/>
                </a:solidFill>
              </a:rPr>
              <a:t>14</a:t>
            </a:fld>
            <a:endParaRPr lang="en-US">
              <a:solidFill>
                <a:schemeClr val="bg1"/>
              </a:solidFill>
            </a:endParaRPr>
          </a:p>
        </p:txBody>
      </p:sp>
    </p:spTree>
    <p:extLst>
      <p:ext uri="{BB962C8B-B14F-4D97-AF65-F5344CB8AC3E}">
        <p14:creationId xmlns:p14="http://schemas.microsoft.com/office/powerpoint/2010/main" val="576645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Limitations</a:t>
            </a:r>
          </a:p>
        </p:txBody>
      </p:sp>
      <p:sp>
        <p:nvSpPr>
          <p:cNvPr id="3" name="TextBox 2"/>
          <p:cNvSpPr txBox="1"/>
          <p:nvPr/>
        </p:nvSpPr>
        <p:spPr>
          <a:xfrm>
            <a:off x="414720" y="1142999"/>
            <a:ext cx="11101005" cy="13270299"/>
          </a:xfrm>
          <a:prstGeom prst="rect">
            <a:avLst/>
          </a:prstGeom>
          <a:noFill/>
        </p:spPr>
        <p:txBody>
          <a:bodyPr wrap="square" rtlCol="0">
            <a:spAutoFit/>
          </a:bodyPr>
          <a:lstStyle/>
          <a:p>
            <a:pPr algn="just">
              <a:spcAft>
                <a:spcPts val="1200"/>
              </a:spcAft>
            </a:pPr>
            <a:r>
              <a:rPr lang="en-US" sz="2400" dirty="0"/>
              <a:t>There are some known limitations with this first release of Smart View planned to be supported in future releases:</a:t>
            </a:r>
          </a:p>
          <a:p>
            <a:pPr marL="800100" lvl="1" indent="-342900" algn="just">
              <a:spcAft>
                <a:spcPts val="0"/>
              </a:spcAft>
              <a:buFont typeface="Wingdings" pitchFamily="2" charset="2"/>
              <a:buChar char="ü"/>
            </a:pPr>
            <a:r>
              <a:rPr lang="en-US" sz="2000" dirty="0"/>
              <a:t>When a pivot table view is inserted as an Excel Pivot table, prompts that are defined in BI Answers are not available.</a:t>
            </a:r>
          </a:p>
          <a:p>
            <a:pPr marL="800100" lvl="1" indent="-342900" algn="just">
              <a:buFont typeface="Wingdings" pitchFamily="2" charset="2"/>
              <a:buChar char="ü"/>
            </a:pPr>
            <a:r>
              <a:rPr lang="en-US" sz="2000" dirty="0"/>
              <a:t>Copying dashboard pages to Smart View doesn’t work.</a:t>
            </a:r>
          </a:p>
          <a:p>
            <a:pPr marL="800100" lvl="1" indent="-342900" algn="just">
              <a:buFont typeface="Wingdings" pitchFamily="2" charset="2"/>
              <a:buChar char="ü"/>
            </a:pPr>
            <a:r>
              <a:rPr lang="en-US" sz="2000" dirty="0"/>
              <a:t>Data in Word documents can only be masked in their entirely; you cannot mask data on individual pages in Word. But, in excel and power point selected pages or entire workbook can be masked.</a:t>
            </a:r>
          </a:p>
          <a:p>
            <a:pPr marL="800100" lvl="1" indent="-342900" algn="just">
              <a:buFont typeface="Wingdings" pitchFamily="2" charset="2"/>
              <a:buChar char="ü"/>
            </a:pPr>
            <a:r>
              <a:rPr lang="en-US" sz="2000" dirty="0"/>
              <a:t>Tables and pivot tables can be copied within and between Word and PowerPoint.</a:t>
            </a:r>
          </a:p>
          <a:p>
            <a:pPr marL="800100" lvl="1" indent="-342900" algn="just">
              <a:buFont typeface="Wingdings" pitchFamily="2" charset="2"/>
              <a:buChar char="ü"/>
            </a:pPr>
            <a:r>
              <a:rPr lang="en-US" sz="2000" dirty="0"/>
              <a:t>Tables and pivot tables cannot be copied within Excel, from Excel to another Office application, or from another Office application to Excel.</a:t>
            </a:r>
          </a:p>
          <a:p>
            <a:pPr marL="800100" lvl="1" indent="-342900" algn="just">
              <a:buFont typeface="Wingdings" pitchFamily="2" charset="2"/>
              <a:buChar char="ü"/>
            </a:pPr>
            <a:r>
              <a:rPr lang="en-US" sz="2000" dirty="0"/>
              <a:t>Smart View doesn’t support hierarchy.</a:t>
            </a:r>
          </a:p>
          <a:p>
            <a:pPr marL="800100" lvl="1" indent="-342900" algn="just">
              <a:buFont typeface="Wingdings" pitchFamily="2" charset="2"/>
              <a:buChar char="ü"/>
            </a:pPr>
            <a:r>
              <a:rPr lang="en-US" sz="2000" dirty="0"/>
              <a:t>Excel formatting options like adding a column or adding total doesn’t reflect in catalog after publishing.</a:t>
            </a:r>
          </a:p>
          <a:p>
            <a:pPr marL="342900" indent="-342900">
              <a:buFont typeface="Wingdings" pitchFamily="2" charset="2"/>
              <a:buChar char="ü"/>
            </a:pPr>
            <a:endParaRPr lang="en-US" sz="2000" dirty="0"/>
          </a:p>
          <a:p>
            <a:pPr marL="342900" indent="-342900">
              <a:buFont typeface="Wingdings" pitchFamily="2" charset="2"/>
              <a:buChar char="ü"/>
            </a:pPr>
            <a:endParaRPr lang="en-US" sz="2000" dirty="0"/>
          </a:p>
          <a:p>
            <a:r>
              <a:rPr lang="en-US" sz="2000" dirty="0"/>
              <a:t>             </a:t>
            </a:r>
          </a:p>
          <a:p>
            <a:pPr lvl="1">
              <a:spcAft>
                <a:spcPts val="1200"/>
              </a:spcAft>
            </a:pPr>
            <a:endParaRPr lang="en-US" sz="2000" dirty="0"/>
          </a:p>
          <a:p>
            <a:pPr lvl="1"/>
            <a:endParaRPr lang="en-US" sz="2000" dirty="0"/>
          </a:p>
          <a:p>
            <a:pPr lvl="1" algn="just">
              <a:spcAft>
                <a:spcPts val="1200"/>
              </a:spcAft>
            </a:pPr>
            <a:endParaRPr lang="en-US" sz="2000" dirty="0"/>
          </a:p>
          <a:p>
            <a:pPr marL="800100" lvl="1" indent="-342900" algn="just">
              <a:spcAft>
                <a:spcPts val="1200"/>
              </a:spcAft>
              <a:buFont typeface="Wingdings" pitchFamily="2" charset="2"/>
              <a:buChar char="ü"/>
            </a:pPr>
            <a:endParaRPr lang="en-US" sz="2000" dirty="0"/>
          </a:p>
          <a:p>
            <a:pPr lvl="1" algn="just">
              <a:spcAft>
                <a:spcPts val="1200"/>
              </a:spcAft>
            </a:pPr>
            <a:endParaRPr lang="en-US" sz="2000" dirty="0"/>
          </a:p>
          <a:p>
            <a:endParaRPr lang="en-US" sz="2400" dirty="0"/>
          </a:p>
          <a:p>
            <a:pPr algn="just"/>
            <a:endParaRPr lang="en-US" dirty="0"/>
          </a:p>
          <a:p>
            <a:pPr>
              <a:spcBef>
                <a:spcPts val="0"/>
              </a:spcBef>
            </a:pPr>
            <a:r>
              <a:rPr lang="en-US" dirty="0"/>
              <a:t>	</a:t>
            </a:r>
            <a:endParaRPr lang="en-US" sz="4000" dirty="0"/>
          </a:p>
          <a:p>
            <a:pPr lvl="1" algn="just">
              <a:spcAft>
                <a:spcPts val="1200"/>
              </a:spcAft>
            </a:pPr>
            <a:endParaRPr lang="en-US" sz="2400" dirty="0"/>
          </a:p>
          <a:p>
            <a:pPr lvl="2">
              <a:spcAft>
                <a:spcPts val="1200"/>
              </a:spcAft>
            </a:pPr>
            <a:endParaRPr lang="en-IN" sz="2400" dirty="0">
              <a:solidFill>
                <a:schemeClr val="dk1"/>
              </a:solidFill>
              <a:latin typeface="+mn-lt"/>
            </a:endParaRP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sp>
        <p:nvSpPr>
          <p:cNvPr id="4" name="Footer Placeholder 3"/>
          <p:cNvSpPr>
            <a:spLocks noGrp="1"/>
          </p:cNvSpPr>
          <p:nvPr>
            <p:ph type="ftr" sz="quarter" idx="11"/>
          </p:nvPr>
        </p:nvSpPr>
        <p:spPr/>
        <p:txBody>
          <a:bodyPr/>
          <a:lstStyle/>
          <a:p>
            <a:pPr algn="r"/>
            <a:r>
              <a:rPr lang="en-US" dirty="0">
                <a:solidFill>
                  <a:schemeClr val="bg1"/>
                </a:solidFill>
              </a:rPr>
              <a:t>© Copyright 2013. The Rapids Group Inc.</a:t>
            </a:r>
          </a:p>
        </p:txBody>
      </p:sp>
      <p:sp>
        <p:nvSpPr>
          <p:cNvPr id="5" name="Slide Number Placeholder 4"/>
          <p:cNvSpPr>
            <a:spLocks noGrp="1"/>
          </p:cNvSpPr>
          <p:nvPr>
            <p:ph type="sldNum" sz="quarter" idx="12"/>
          </p:nvPr>
        </p:nvSpPr>
        <p:spPr/>
        <p:txBody>
          <a:bodyPr/>
          <a:lstStyle/>
          <a:p>
            <a:fld id="{06B6C6BA-EA4F-4A97-A8F6-DDC2A94D97FB}" type="slidenum">
              <a:rPr lang="en-US"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376626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Thank you </a:t>
            </a:r>
          </a:p>
        </p:txBody>
      </p:sp>
      <p:sp>
        <p:nvSpPr>
          <p:cNvPr id="10" name="TextBox 9"/>
          <p:cNvSpPr txBox="1"/>
          <p:nvPr/>
        </p:nvSpPr>
        <p:spPr>
          <a:xfrm>
            <a:off x="227520" y="1214416"/>
            <a:ext cx="11500866" cy="1415772"/>
          </a:xfrm>
          <a:prstGeom prst="rect">
            <a:avLst/>
          </a:prstGeom>
          <a:noFill/>
        </p:spPr>
        <p:txBody>
          <a:bodyPr wrap="square" rtlCol="0">
            <a:spAutoFit/>
          </a:bodyPr>
          <a:lstStyle/>
          <a:p>
            <a:r>
              <a:rPr lang="en-US" sz="2400" dirty="0"/>
              <a:t>Questions?</a:t>
            </a:r>
          </a:p>
          <a:p>
            <a:endParaRPr lang="en-US" sz="2400" dirty="0"/>
          </a:p>
          <a:p>
            <a:pPr lvl="0"/>
            <a:r>
              <a:rPr lang="en-US" sz="2000" dirty="0"/>
              <a:t>Ref for Details: </a:t>
            </a:r>
            <a:r>
              <a:rPr lang="en-US" dirty="0">
                <a:solidFill>
                  <a:srgbClr val="7030A0"/>
                </a:solidFill>
                <a:latin typeface="Arial" panose="020B0604020202020204" pitchFamily="34" charset="0"/>
                <a:hlinkClick r:id="rId4"/>
              </a:rPr>
              <a:t>http://docs.oracle.com/cd/E51310_01/epm.11125/smart_view_user.pdf</a:t>
            </a:r>
            <a:endParaRPr lang="en-US" dirty="0">
              <a:solidFill>
                <a:srgbClr val="7030A0"/>
              </a:solidFill>
              <a:latin typeface="Arial" panose="020B0604020202020204" pitchFamily="34" charset="0"/>
            </a:endParaRPr>
          </a:p>
          <a:p>
            <a:r>
              <a:rPr lang="en-US" dirty="0"/>
              <a:t> </a:t>
            </a:r>
          </a:p>
        </p:txBody>
      </p:sp>
      <p:sp>
        <p:nvSpPr>
          <p:cNvPr id="2" name="Footer Placeholder 1"/>
          <p:cNvSpPr>
            <a:spLocks noGrp="1"/>
          </p:cNvSpPr>
          <p:nvPr>
            <p:ph type="ftr" sz="quarter" idx="11"/>
          </p:nvPr>
        </p:nvSpPr>
        <p:spPr/>
        <p:txBody>
          <a:bodyPr/>
          <a:lstStyle/>
          <a:p>
            <a:pPr algn="r"/>
            <a:r>
              <a:rPr lang="en-US" dirty="0">
                <a:solidFill>
                  <a:schemeClr val="bg1"/>
                </a:solidFill>
              </a:rPr>
              <a:t>© Copyright 2013. The Rapids Group Inc.</a:t>
            </a:r>
          </a:p>
        </p:txBody>
      </p:sp>
      <p:sp>
        <p:nvSpPr>
          <p:cNvPr id="3" name="Slide Number Placeholder 2"/>
          <p:cNvSpPr>
            <a:spLocks noGrp="1"/>
          </p:cNvSpPr>
          <p:nvPr>
            <p:ph type="sldNum" sz="quarter" idx="12"/>
          </p:nvPr>
        </p:nvSpPr>
        <p:spPr/>
        <p:txBody>
          <a:bodyPr/>
          <a:lstStyle/>
          <a:p>
            <a:fld id="{06B6C6BA-EA4F-4A97-A8F6-DDC2A94D97FB}" type="slidenum">
              <a:rPr lang="en-US" smtClean="0">
                <a:solidFill>
                  <a:schemeClr val="bg1"/>
                </a:solidFill>
              </a:rPr>
              <a:t>16</a:t>
            </a:fld>
            <a:endParaRPr lang="en-US">
              <a:solidFill>
                <a:schemeClr val="bg1"/>
              </a:solidFill>
            </a:endParaRPr>
          </a:p>
        </p:txBody>
      </p:sp>
    </p:spTree>
    <p:extLst>
      <p:ext uri="{BB962C8B-B14F-4D97-AF65-F5344CB8AC3E}">
        <p14:creationId xmlns:p14="http://schemas.microsoft.com/office/powerpoint/2010/main" val="26475579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6B6C6BA-EA4F-4A97-A8F6-DDC2A94D97FB}" type="slidenum">
              <a:rPr lang="en-US" smtClean="0">
                <a:solidFill>
                  <a:schemeClr val="bg1"/>
                </a:solidFill>
              </a:rPr>
              <a:t>2</a:t>
            </a:fld>
            <a:endParaRPr lang="en-US" dirty="0">
              <a:solidFill>
                <a:schemeClr val="bg1"/>
              </a:solidFill>
            </a:endParaRPr>
          </a:p>
        </p:txBody>
      </p:sp>
      <p:sp>
        <p:nvSpPr>
          <p:cNvPr id="10" name="TextBox 9"/>
          <p:cNvSpPr txBox="1"/>
          <p:nvPr/>
        </p:nvSpPr>
        <p:spPr>
          <a:xfrm>
            <a:off x="425354" y="1142998"/>
            <a:ext cx="10928446" cy="4297680"/>
          </a:xfrm>
          <a:prstGeom prst="rect">
            <a:avLst/>
          </a:prstGeom>
          <a:noFill/>
        </p:spPr>
        <p:txBody>
          <a:bodyPr wrap="square" rtlCol="0">
            <a:spAutoFit/>
          </a:bodyPr>
          <a:lstStyle/>
          <a:p>
            <a:pPr lvl="1" algn="just">
              <a:spcAft>
                <a:spcPts val="1200"/>
              </a:spcAft>
            </a:pPr>
            <a:r>
              <a:rPr lang="en-US" sz="2400" dirty="0"/>
              <a:t>Oracle Business Intelligence Enterprise Edition (OBIEE) release of 11.1.1.7 introduces Smart View as the replacement for Oracle BI Plug-in for Microsoft Office providing full support for OBIEE interoperability.</a:t>
            </a:r>
          </a:p>
          <a:p>
            <a:pPr marL="1257300" lvl="2" indent="-342900">
              <a:spcAft>
                <a:spcPts val="1200"/>
              </a:spcAft>
              <a:buFont typeface="Wingdings" panose="05000000000000000000" pitchFamily="2" charset="2"/>
              <a:buChar char="ü"/>
            </a:pPr>
            <a:r>
              <a:rPr lang="en-IN" sz="2000" dirty="0">
                <a:solidFill>
                  <a:schemeClr val="dk1"/>
                </a:solidFill>
              </a:rPr>
              <a:t>Smart View Overview</a:t>
            </a:r>
          </a:p>
          <a:p>
            <a:pPr marL="1257300" lvl="2" indent="-342900">
              <a:spcAft>
                <a:spcPts val="1000"/>
              </a:spcAft>
              <a:buFont typeface="Wingdings" panose="05000000000000000000" pitchFamily="2" charset="2"/>
              <a:buChar char="ü"/>
            </a:pPr>
            <a:r>
              <a:rPr lang="en-IN" sz="2000" dirty="0">
                <a:solidFill>
                  <a:schemeClr val="dk1"/>
                </a:solidFill>
              </a:rPr>
              <a:t>Smart View Vs. Oracle BI Office Plug-in</a:t>
            </a:r>
          </a:p>
          <a:p>
            <a:pPr marL="1257300" lvl="2" indent="-342900">
              <a:spcAft>
                <a:spcPts val="1000"/>
              </a:spcAft>
              <a:buFont typeface="Wingdings" panose="05000000000000000000" pitchFamily="2" charset="2"/>
              <a:buChar char="ü"/>
            </a:pPr>
            <a:r>
              <a:rPr lang="en-IN" sz="2000" dirty="0">
                <a:solidFill>
                  <a:schemeClr val="dk1"/>
                </a:solidFill>
              </a:rPr>
              <a:t>Smart View Limitations</a:t>
            </a: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sp>
        <p:nvSpPr>
          <p:cNvPr id="11" name="Text Box 6"/>
          <p:cNvSpPr txBox="1">
            <a:spLocks noChangeArrowheads="1"/>
          </p:cNvSpPr>
          <p:nvPr/>
        </p:nvSpPr>
        <p:spPr bwMode="auto">
          <a:xfrm>
            <a:off x="2460577" y="110068"/>
            <a:ext cx="731520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Agenda</a:t>
            </a:r>
          </a:p>
        </p:txBody>
      </p:sp>
      <p:sp>
        <p:nvSpPr>
          <p:cNvPr id="2" name="Footer Placeholder 1"/>
          <p:cNvSpPr>
            <a:spLocks noGrp="1"/>
          </p:cNvSpPr>
          <p:nvPr>
            <p:ph type="ftr" sz="quarter" idx="11"/>
          </p:nvPr>
        </p:nvSpPr>
        <p:spPr/>
        <p:txBody>
          <a:bodyPr/>
          <a:lstStyle/>
          <a:p>
            <a:r>
              <a:rPr lang="en-US" dirty="0">
                <a:solidFill>
                  <a:schemeClr val="bg1"/>
                </a:solidFill>
              </a:rPr>
              <a:t>© Copyright 2013. The Rapids Group Inc.</a:t>
            </a:r>
          </a:p>
        </p:txBody>
      </p:sp>
    </p:spTree>
    <p:extLst>
      <p:ext uri="{BB962C8B-B14F-4D97-AF65-F5344CB8AC3E}">
        <p14:creationId xmlns:p14="http://schemas.microsoft.com/office/powerpoint/2010/main" val="93184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6B6C6BA-EA4F-4A97-A8F6-DDC2A94D97FB}" type="slidenum">
              <a:rPr lang="en-US" smtClean="0">
                <a:solidFill>
                  <a:schemeClr val="bg1"/>
                </a:solidFill>
              </a:rPr>
              <a:t>3</a:t>
            </a:fld>
            <a:endParaRPr lang="en-US">
              <a:solidFill>
                <a:schemeClr val="bg1"/>
              </a:solidFill>
            </a:endParaRPr>
          </a:p>
        </p:txBody>
      </p:sp>
      <p:sp>
        <p:nvSpPr>
          <p:cNvPr id="10" name="TextBox 9"/>
          <p:cNvSpPr txBox="1"/>
          <p:nvPr/>
        </p:nvSpPr>
        <p:spPr>
          <a:xfrm>
            <a:off x="425354" y="1142998"/>
            <a:ext cx="10928446" cy="4572000"/>
          </a:xfrm>
          <a:prstGeom prst="rect">
            <a:avLst/>
          </a:prstGeom>
          <a:noFill/>
        </p:spPr>
        <p:txBody>
          <a:bodyPr wrap="square" rtlCol="0">
            <a:spAutoFit/>
          </a:bodyPr>
          <a:lstStyle/>
          <a:p>
            <a:pPr lvl="1" algn="just">
              <a:spcAft>
                <a:spcPts val="1200"/>
              </a:spcAft>
            </a:pPr>
            <a:r>
              <a:rPr lang="en-US" sz="2400" dirty="0"/>
              <a:t>Oracle Smart View allows users to view, import, manipulate, distribute and share data in Microsoft Excel, Word and PowerPoint interfaces using OBIEE Presentation Server as a data source.</a:t>
            </a:r>
          </a:p>
          <a:p>
            <a:pPr marL="1257300" lvl="2" indent="-342900">
              <a:spcAft>
                <a:spcPts val="1200"/>
              </a:spcAft>
              <a:buFont typeface="Wingdings" panose="05000000000000000000" pitchFamily="2" charset="2"/>
              <a:buChar char="ü"/>
            </a:pPr>
            <a:r>
              <a:rPr lang="en-US" sz="2000" dirty="0"/>
              <a:t>Self-service modification of BI Views </a:t>
            </a:r>
          </a:p>
          <a:p>
            <a:pPr marL="1257300" lvl="2" indent="-342900">
              <a:spcAft>
                <a:spcPts val="1200"/>
              </a:spcAft>
              <a:buFont typeface="Wingdings" panose="05000000000000000000" pitchFamily="2" charset="2"/>
              <a:buChar char="ü"/>
            </a:pPr>
            <a:r>
              <a:rPr lang="en-US" sz="2000" dirty="0"/>
              <a:t>Interactive analytic capabilities </a:t>
            </a:r>
          </a:p>
          <a:p>
            <a:pPr marL="1257300" lvl="2" indent="-342900">
              <a:spcAft>
                <a:spcPts val="1200"/>
              </a:spcAft>
              <a:buFont typeface="Wingdings" panose="05000000000000000000" pitchFamily="2" charset="2"/>
              <a:buChar char="ü"/>
            </a:pPr>
            <a:r>
              <a:rPr lang="en-US" sz="2000" dirty="0"/>
              <a:t>Oracle BI Customizations and View Standards </a:t>
            </a:r>
          </a:p>
          <a:p>
            <a:pPr marL="1257300" lvl="2" indent="-342900">
              <a:spcAft>
                <a:spcPts val="1200"/>
              </a:spcAft>
              <a:buFont typeface="Wingdings" panose="05000000000000000000" pitchFamily="2" charset="2"/>
              <a:buChar char="ü"/>
            </a:pPr>
            <a:r>
              <a:rPr lang="en-US" sz="2000" dirty="0"/>
              <a:t>Policy based import and lineage tracking </a:t>
            </a:r>
          </a:p>
          <a:p>
            <a:pPr marL="1257300" lvl="2" indent="-342900">
              <a:spcAft>
                <a:spcPts val="1200"/>
              </a:spcAft>
              <a:buFont typeface="Wingdings" panose="05000000000000000000" pitchFamily="2" charset="2"/>
              <a:buChar char="ü"/>
            </a:pPr>
            <a:r>
              <a:rPr lang="en-US" sz="2000" dirty="0"/>
              <a:t>Native Microsoft Power Point features </a:t>
            </a:r>
          </a:p>
          <a:p>
            <a:pPr marL="1257300" lvl="2" indent="-342900">
              <a:spcAft>
                <a:spcPts val="1200"/>
              </a:spcAft>
              <a:buFont typeface="Wingdings" panose="05000000000000000000" pitchFamily="2" charset="2"/>
              <a:buChar char="ü"/>
            </a:pPr>
            <a:r>
              <a:rPr lang="en-US" sz="2000" dirty="0"/>
              <a:t>Creation of New Analytics from with Microsoft Office </a:t>
            </a: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sp>
        <p:nvSpPr>
          <p:cNvPr id="5" name="Text Box 6"/>
          <p:cNvSpPr txBox="1">
            <a:spLocks noChangeArrowheads="1"/>
          </p:cNvSpPr>
          <p:nvPr/>
        </p:nvSpPr>
        <p:spPr bwMode="auto">
          <a:xfrm>
            <a:off x="2895600" y="110068"/>
            <a:ext cx="731520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a:t>
            </a:r>
          </a:p>
        </p:txBody>
      </p:sp>
      <p:sp>
        <p:nvSpPr>
          <p:cNvPr id="2" name="Footer Placeholder 1"/>
          <p:cNvSpPr>
            <a:spLocks noGrp="1"/>
          </p:cNvSpPr>
          <p:nvPr>
            <p:ph type="ftr" sz="quarter" idx="11"/>
          </p:nvPr>
        </p:nvSpPr>
        <p:spPr/>
        <p:txBody>
          <a:bodyPr/>
          <a:lstStyle/>
          <a:p>
            <a:r>
              <a:rPr lang="en-US" dirty="0">
                <a:solidFill>
                  <a:schemeClr val="bg1"/>
                </a:solidFill>
              </a:rPr>
              <a:t>© Copyright 2013. The Rapids Group Inc.</a:t>
            </a:r>
          </a:p>
        </p:txBody>
      </p:sp>
    </p:spTree>
    <p:extLst>
      <p:ext uri="{BB962C8B-B14F-4D97-AF65-F5344CB8AC3E}">
        <p14:creationId xmlns:p14="http://schemas.microsoft.com/office/powerpoint/2010/main" val="135038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25354" y="1142997"/>
            <a:ext cx="10928446" cy="4480560"/>
          </a:xfrm>
          <a:prstGeom prst="rect">
            <a:avLst/>
          </a:prstGeom>
          <a:noFill/>
        </p:spPr>
        <p:txBody>
          <a:bodyPr wrap="square" rtlCol="0">
            <a:spAutoFit/>
          </a:bodyPr>
          <a:lstStyle/>
          <a:p>
            <a:pPr lvl="1" algn="just">
              <a:spcAft>
                <a:spcPts val="1200"/>
              </a:spcAft>
            </a:pPr>
            <a:r>
              <a:rPr lang="en-US" sz="2400" dirty="0"/>
              <a:t>Installation of Smart View client tool package available on OBIEE home page adds new tab “Smart View” to Microsoft Excel, Word and PowerPoint interfaces.</a:t>
            </a:r>
          </a:p>
          <a:p>
            <a:pPr lvl="1" algn="just">
              <a:spcAft>
                <a:spcPts val="1200"/>
              </a:spcAft>
            </a:pPr>
            <a:endParaRPr lang="en-US" sz="1050" dirty="0"/>
          </a:p>
          <a:p>
            <a:pPr marL="1257300" lvl="2" indent="-342900">
              <a:spcAft>
                <a:spcPts val="1000"/>
              </a:spcAft>
              <a:buFont typeface="Wingdings" pitchFamily="2" charset="2"/>
              <a:buChar char="ü"/>
            </a:pPr>
            <a:r>
              <a:rPr lang="en-IN" sz="2000" dirty="0">
                <a:solidFill>
                  <a:schemeClr val="dk1"/>
                </a:solidFill>
              </a:rPr>
              <a:t>Panel – To access and manage Shared, Private connections, and Task Lists.</a:t>
            </a:r>
          </a:p>
          <a:p>
            <a:pPr marL="1257300" lvl="2" indent="-342900">
              <a:spcAft>
                <a:spcPts val="1000"/>
              </a:spcAft>
              <a:buFont typeface="Wingdings" pitchFamily="2" charset="2"/>
              <a:buChar char="ü"/>
            </a:pPr>
            <a:r>
              <a:rPr lang="en-IN" sz="2000" dirty="0">
                <a:solidFill>
                  <a:schemeClr val="dk1"/>
                </a:solidFill>
              </a:rPr>
              <a:t>Connections – Displays all Active, Shared and Private Connections.</a:t>
            </a: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sp>
        <p:nvSpPr>
          <p:cNvPr id="5" name="Text Box 6"/>
          <p:cNvSpPr txBox="1">
            <a:spLocks noChangeArrowheads="1"/>
          </p:cNvSpPr>
          <p:nvPr/>
        </p:nvSpPr>
        <p:spPr bwMode="auto">
          <a:xfrm>
            <a:off x="2895600" y="110068"/>
            <a:ext cx="731520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
        <p:nvSpPr>
          <p:cNvPr id="2" name="Footer Placeholder 1"/>
          <p:cNvSpPr>
            <a:spLocks noGrp="1"/>
          </p:cNvSpPr>
          <p:nvPr>
            <p:ph type="ftr" sz="quarter" idx="11"/>
          </p:nvPr>
        </p:nvSpPr>
        <p:spPr/>
        <p:txBody>
          <a:bodyPr/>
          <a:lstStyle/>
          <a:p>
            <a:r>
              <a:rPr lang="en-US" dirty="0">
                <a:solidFill>
                  <a:schemeClr val="bg1"/>
                </a:solidFill>
              </a:rPr>
              <a:t>© Copyright 2013. The Rapids Group Inc.</a:t>
            </a:r>
          </a:p>
        </p:txBody>
      </p:sp>
      <p:sp>
        <p:nvSpPr>
          <p:cNvPr id="3" name="Slide Number Placeholder 2"/>
          <p:cNvSpPr>
            <a:spLocks noGrp="1"/>
          </p:cNvSpPr>
          <p:nvPr>
            <p:ph type="sldNum" sz="quarter" idx="12"/>
          </p:nvPr>
        </p:nvSpPr>
        <p:spPr/>
        <p:txBody>
          <a:bodyPr/>
          <a:lstStyle/>
          <a:p>
            <a:fld id="{06B6C6BA-EA4F-4A97-A8F6-DDC2A94D97FB}"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107836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6B6C6BA-EA4F-4A97-A8F6-DDC2A94D97FB}" type="slidenum">
              <a:rPr lang="en-US" smtClean="0">
                <a:solidFill>
                  <a:schemeClr val="bg1"/>
                </a:solidFill>
              </a:rPr>
              <a:t>5</a:t>
            </a:fld>
            <a:endParaRPr lang="en-US">
              <a:solidFill>
                <a:schemeClr val="bg1"/>
              </a:solidFill>
            </a:endParaRPr>
          </a:p>
        </p:txBody>
      </p:sp>
      <p:sp>
        <p:nvSpPr>
          <p:cNvPr id="10" name="TextBox 9"/>
          <p:cNvSpPr txBox="1"/>
          <p:nvPr/>
        </p:nvSpPr>
        <p:spPr>
          <a:xfrm>
            <a:off x="425354" y="1142998"/>
            <a:ext cx="10928446" cy="4480560"/>
          </a:xfrm>
          <a:prstGeom prst="rect">
            <a:avLst/>
          </a:prstGeom>
          <a:noFill/>
        </p:spPr>
        <p:txBody>
          <a:bodyPr wrap="square" rtlCol="0">
            <a:spAutoFit/>
          </a:bodyPr>
          <a:lstStyle/>
          <a:p>
            <a:pPr lvl="1" algn="just">
              <a:spcAft>
                <a:spcPts val="1200"/>
              </a:spcAft>
            </a:pPr>
            <a:r>
              <a:rPr lang="en-US" sz="2400" dirty="0"/>
              <a:t>Installation of Smart View client tool package available on OBIEE home page adds new tab “Smart View” to Microsoft Excel, Word and PowerPoint interfaces.</a:t>
            </a:r>
          </a:p>
          <a:p>
            <a:pPr lvl="1" algn="just">
              <a:spcAft>
                <a:spcPts val="1200"/>
              </a:spcAft>
            </a:pPr>
            <a:endParaRPr lang="en-US" sz="1050" dirty="0"/>
          </a:p>
          <a:p>
            <a:pPr marL="1257300" lvl="2" indent="-342900">
              <a:spcAft>
                <a:spcPts val="1000"/>
              </a:spcAft>
              <a:buFont typeface="Wingdings" pitchFamily="2" charset="2"/>
              <a:buChar char="ü"/>
            </a:pPr>
            <a:endParaRPr lang="en-IN" sz="2000" dirty="0">
              <a:solidFill>
                <a:schemeClr val="dk1"/>
              </a:solidFill>
            </a:endParaRPr>
          </a:p>
          <a:p>
            <a:pPr marL="1257300" lvl="2" indent="-342900">
              <a:spcAft>
                <a:spcPts val="1000"/>
              </a:spcAft>
              <a:buFont typeface="Wingdings" pitchFamily="2" charset="2"/>
              <a:buChar char="ü"/>
            </a:pPr>
            <a:endParaRPr lang="en-IN" sz="2000" dirty="0">
              <a:solidFill>
                <a:schemeClr val="dk1"/>
              </a:solidFill>
            </a:endParaRPr>
          </a:p>
          <a:p>
            <a:pPr marL="1257300" lvl="2" indent="-342900">
              <a:spcAft>
                <a:spcPts val="1000"/>
              </a:spcAft>
              <a:buFont typeface="Wingdings" pitchFamily="2" charset="2"/>
              <a:buChar char="ü"/>
            </a:pPr>
            <a:endParaRPr lang="en-IN" sz="2000" dirty="0">
              <a:solidFill>
                <a:schemeClr val="dk1"/>
              </a:solidFill>
            </a:endParaRPr>
          </a:p>
          <a:p>
            <a:pPr marL="1257300" lvl="2" indent="-342900">
              <a:spcAft>
                <a:spcPts val="1000"/>
              </a:spcAft>
              <a:buFont typeface="Wingdings" pitchFamily="2" charset="2"/>
              <a:buChar char="ü"/>
            </a:pPr>
            <a:endParaRPr lang="en-IN" sz="2000" dirty="0">
              <a:solidFill>
                <a:schemeClr val="dk1"/>
              </a:solidFill>
            </a:endParaRPr>
          </a:p>
          <a:p>
            <a:pPr marL="1257300" lvl="2" indent="-342900">
              <a:spcAft>
                <a:spcPts val="1000"/>
              </a:spcAft>
              <a:buFont typeface="Wingdings" pitchFamily="2" charset="2"/>
              <a:buChar char="ü"/>
            </a:pPr>
            <a:endParaRPr lang="en-IN" sz="2000" dirty="0">
              <a:solidFill>
                <a:schemeClr val="dk1"/>
              </a:solidFill>
            </a:endParaRPr>
          </a:p>
          <a:p>
            <a:pPr marL="1257300" lvl="2" indent="-342900">
              <a:spcAft>
                <a:spcPts val="1000"/>
              </a:spcAft>
              <a:buFont typeface="Wingdings" pitchFamily="2" charset="2"/>
              <a:buChar char="ü"/>
            </a:pPr>
            <a:r>
              <a:rPr lang="en-IN" sz="2000" dirty="0">
                <a:solidFill>
                  <a:schemeClr val="dk1"/>
                </a:solidFill>
              </a:rPr>
              <a:t>Panel – To access and manage Shared, Private connections, and Task Lists.</a:t>
            </a:r>
          </a:p>
          <a:p>
            <a:pPr marL="1257300" lvl="2" indent="-342900">
              <a:spcAft>
                <a:spcPts val="1000"/>
              </a:spcAft>
              <a:buFont typeface="Wingdings" pitchFamily="2" charset="2"/>
              <a:buChar char="ü"/>
            </a:pPr>
            <a:r>
              <a:rPr lang="en-IN" sz="2000" dirty="0">
                <a:solidFill>
                  <a:schemeClr val="dk1"/>
                </a:solidFill>
              </a:rPr>
              <a:t>Connections – Displays all Active, Shared and Private Connections.</a:t>
            </a: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9906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a:spLocks noChangeArrowheads="1"/>
          </p:cNvSpPr>
          <p:nvPr/>
        </p:nvSpPr>
        <p:spPr bwMode="auto">
          <a:xfrm>
            <a:off x="2895600" y="110068"/>
            <a:ext cx="731520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
        <p:nvSpPr>
          <p:cNvPr id="2" name="Footer Placeholder 1"/>
          <p:cNvSpPr>
            <a:spLocks noGrp="1"/>
          </p:cNvSpPr>
          <p:nvPr>
            <p:ph type="ftr" sz="quarter" idx="11"/>
          </p:nvPr>
        </p:nvSpPr>
        <p:spPr/>
        <p:txBody>
          <a:bodyPr/>
          <a:lstStyle/>
          <a:p>
            <a:r>
              <a:rPr lang="en-US" dirty="0">
                <a:solidFill>
                  <a:schemeClr val="bg1"/>
                </a:solidFill>
              </a:rPr>
              <a:t>© Copyright 2013. The Rapids Group Inc.</a:t>
            </a:r>
          </a:p>
        </p:txBody>
      </p:sp>
    </p:spTree>
    <p:extLst>
      <p:ext uri="{BB962C8B-B14F-4D97-AF65-F5344CB8AC3E}">
        <p14:creationId xmlns:p14="http://schemas.microsoft.com/office/powerpoint/2010/main" val="75950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solidFill>
                  <a:schemeClr val="bg1"/>
                </a:solidFill>
              </a:rPr>
              <a:t>© Copyright 2013. The Rapids Group Inc.</a:t>
            </a:r>
          </a:p>
        </p:txBody>
      </p:sp>
      <p:sp>
        <p:nvSpPr>
          <p:cNvPr id="7" name="Slide Number Placeholder 6"/>
          <p:cNvSpPr>
            <a:spLocks noGrp="1"/>
          </p:cNvSpPr>
          <p:nvPr>
            <p:ph type="sldNum" sz="quarter" idx="12"/>
          </p:nvPr>
        </p:nvSpPr>
        <p:spPr/>
        <p:txBody>
          <a:bodyPr/>
          <a:lstStyle/>
          <a:p>
            <a:fld id="{06B6C6BA-EA4F-4A97-A8F6-DDC2A94D97FB}" type="slidenum">
              <a:rPr lang="en-US" smtClean="0">
                <a:solidFill>
                  <a:schemeClr val="bg1"/>
                </a:solidFill>
              </a:rPr>
              <a:t>6</a:t>
            </a:fld>
            <a:endParaRPr lang="en-US">
              <a:solidFill>
                <a:schemeClr val="bg1"/>
              </a:solidFill>
            </a:endParaRPr>
          </a:p>
        </p:txBody>
      </p:sp>
      <p:sp>
        <p:nvSpPr>
          <p:cNvPr id="10" name="TextBox 9"/>
          <p:cNvSpPr txBox="1"/>
          <p:nvPr/>
        </p:nvSpPr>
        <p:spPr>
          <a:xfrm>
            <a:off x="425354" y="1142998"/>
            <a:ext cx="10928446" cy="4480560"/>
          </a:xfrm>
          <a:prstGeom prst="rect">
            <a:avLst/>
          </a:prstGeom>
          <a:noFill/>
        </p:spPr>
        <p:txBody>
          <a:bodyPr wrap="square" rtlCol="0">
            <a:spAutoFit/>
          </a:bodyPr>
          <a:lstStyle/>
          <a:p>
            <a:pPr algn="just">
              <a:spcAft>
                <a:spcPts val="0"/>
              </a:spcAft>
            </a:pPr>
            <a:r>
              <a:rPr lang="en-US" sz="2400" dirty="0"/>
              <a:t>Connections from Smart View panel primarily of two types helps users connect to data sources like Oracle BI Presentation Server.</a:t>
            </a:r>
          </a:p>
          <a:p>
            <a:pPr algn="just">
              <a:spcAft>
                <a:spcPts val="0"/>
              </a:spcAft>
            </a:pPr>
            <a:endParaRPr lang="en-US" sz="2000" dirty="0"/>
          </a:p>
          <a:p>
            <a:pPr marL="800100" lvl="1" indent="-342900">
              <a:spcAft>
                <a:spcPts val="1200"/>
              </a:spcAft>
              <a:buFont typeface="Wingdings" pitchFamily="2" charset="2"/>
              <a:buChar char="ü"/>
            </a:pPr>
            <a:r>
              <a:rPr lang="en-US" sz="2000" dirty="0"/>
              <a:t>Shared Connections – An XML based file (Example SmartViewProvider.XML) stored in a central location distributed to users to save locally (or) placed on a web server for accessible to users from a fully qualified URL. This can include multiple data source providers like OBIEE, ESSBASE, and Hyperion Financial Management etc. if available.</a:t>
            </a:r>
          </a:p>
          <a:p>
            <a:pPr marL="800100" lvl="1" indent="-342900">
              <a:spcAft>
                <a:spcPts val="1200"/>
              </a:spcAft>
              <a:buFont typeface="Wingdings" pitchFamily="2" charset="2"/>
              <a:buChar char="ü"/>
            </a:pPr>
            <a:r>
              <a:rPr lang="en-US" sz="2000" dirty="0"/>
              <a:t>Private Connections – Private connections are those users create by entering a URL manually to a data source provider that is not configured for Shared Connections.</a:t>
            </a: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US" sz="2400" dirty="0">
              <a:solidFill>
                <a:schemeClr val="dk1"/>
              </a:solidFill>
              <a:latin typeface="+mj-lt"/>
            </a:endParaRPr>
          </a:p>
        </p:txBody>
      </p:sp>
      <p:sp>
        <p:nvSpPr>
          <p:cNvPr id="8" name="Text Box 6"/>
          <p:cNvSpPr txBox="1">
            <a:spLocks noChangeArrowheads="1"/>
          </p:cNvSpPr>
          <p:nvPr/>
        </p:nvSpPr>
        <p:spPr bwMode="auto">
          <a:xfrm>
            <a:off x="2895600" y="110068"/>
            <a:ext cx="731520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Tree>
    <p:extLst>
      <p:ext uri="{BB962C8B-B14F-4D97-AF65-F5344CB8AC3E}">
        <p14:creationId xmlns:p14="http://schemas.microsoft.com/office/powerpoint/2010/main" val="234406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r"/>
            <a:r>
              <a:rPr lang="en-US" dirty="0">
                <a:solidFill>
                  <a:schemeClr val="bg1"/>
                </a:solidFill>
              </a:rPr>
              <a:t>© Copyright 2013. The Rapids Group Inc.</a:t>
            </a:r>
          </a:p>
        </p:txBody>
      </p:sp>
      <p:sp>
        <p:nvSpPr>
          <p:cNvPr id="7" name="Slide Number Placeholder 6"/>
          <p:cNvSpPr>
            <a:spLocks noGrp="1"/>
          </p:cNvSpPr>
          <p:nvPr>
            <p:ph type="sldNum" sz="quarter" idx="12"/>
          </p:nvPr>
        </p:nvSpPr>
        <p:spPr/>
        <p:txBody>
          <a:bodyPr/>
          <a:lstStyle/>
          <a:p>
            <a:fld id="{06B6C6BA-EA4F-4A97-A8F6-DDC2A94D97FB}" type="slidenum">
              <a:rPr lang="en-US" smtClean="0">
                <a:solidFill>
                  <a:schemeClr val="bg1"/>
                </a:solidFill>
              </a:rPr>
              <a:t>7</a:t>
            </a:fld>
            <a:endParaRPr lang="en-US" dirty="0">
              <a:solidFill>
                <a:schemeClr val="bg1"/>
              </a:solidFill>
            </a:endParaRPr>
          </a:p>
        </p:txBody>
      </p:sp>
      <p:sp>
        <p:nvSpPr>
          <p:cNvPr id="10" name="TextBox 9"/>
          <p:cNvSpPr txBox="1"/>
          <p:nvPr/>
        </p:nvSpPr>
        <p:spPr>
          <a:xfrm>
            <a:off x="425354" y="1142998"/>
            <a:ext cx="10928446" cy="2954655"/>
          </a:xfrm>
          <a:prstGeom prst="rect">
            <a:avLst/>
          </a:prstGeom>
        </p:spPr>
        <p:txBody>
          <a:bodyPr vert="horz" lIns="91440" tIns="45720" rIns="91440" bIns="45720" rtlCol="0" anchor="ctr"/>
          <a:lstStyle>
            <a:defPPr>
              <a:defRPr lang="en-US"/>
            </a:defPPr>
            <a:lvl1pPr algn="r">
              <a:defRPr sz="1200" b="0">
                <a:solidFill>
                  <a:schemeClr val="bg1"/>
                </a:solidFill>
              </a:defRPr>
            </a:lvl1pPr>
          </a:lstStyle>
          <a:p>
            <a:r>
              <a:rPr lang="en-US" dirty="0"/>
              <a:t>Key component's allow users to connect to Oracle BI server and create content in the form of simple views besides allowing to utilize existing content created in Answers and dashboards.</a:t>
            </a:r>
          </a:p>
          <a:p>
            <a:endParaRPr lang="en-US" dirty="0"/>
          </a:p>
          <a:p>
            <a:pPr lvl="1"/>
            <a:r>
              <a:rPr lang="en-US" dirty="0"/>
              <a:t>Ribbon − The Oracle BI EE ribbon contains Oracle BI EE commands for designing and publishing views in Smart View, inserting, and copying and pasting views from BI Answers, editing prompts and page prompts, masking data and refreshing masked data.</a:t>
            </a:r>
          </a:p>
          <a:p>
            <a:endParaRPr lang="en-IN" dirty="0"/>
          </a:p>
          <a:p>
            <a:endParaRPr lang="en-IN" dirty="0"/>
          </a:p>
          <a:p>
            <a:endParaRPr lang="en-IN" dirty="0"/>
          </a:p>
          <a:p>
            <a:endParaRPr lang="en-IN" dirty="0"/>
          </a:p>
          <a:p>
            <a:endParaRPr lang="en-IN" dirty="0"/>
          </a:p>
          <a:p>
            <a:endParaRPr lang="en-IN" dirty="0"/>
          </a:p>
          <a:p>
            <a:endParaRPr lang="en-IN" dirty="0"/>
          </a:p>
          <a:p>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42" y="3657600"/>
            <a:ext cx="10407698"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a:spLocks noChangeArrowheads="1"/>
          </p:cNvSpPr>
          <p:nvPr/>
        </p:nvSpPr>
        <p:spPr bwMode="auto">
          <a:xfrm>
            <a:off x="2895600" y="110068"/>
            <a:ext cx="731520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Tree>
    <p:extLst>
      <p:ext uri="{BB962C8B-B14F-4D97-AF65-F5344CB8AC3E}">
        <p14:creationId xmlns:p14="http://schemas.microsoft.com/office/powerpoint/2010/main" val="38017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r"/>
            <a:r>
              <a:rPr lang="en-US" dirty="0">
                <a:solidFill>
                  <a:schemeClr val="bg1"/>
                </a:solidFill>
              </a:rPr>
              <a:t>© Copyright 2013. The Rapids Group Inc.</a:t>
            </a:r>
          </a:p>
        </p:txBody>
      </p:sp>
      <p:sp>
        <p:nvSpPr>
          <p:cNvPr id="7" name="Slide Number Placeholder 6"/>
          <p:cNvSpPr>
            <a:spLocks noGrp="1"/>
          </p:cNvSpPr>
          <p:nvPr>
            <p:ph type="sldNum" sz="quarter" idx="12"/>
          </p:nvPr>
        </p:nvSpPr>
        <p:spPr/>
        <p:txBody>
          <a:bodyPr/>
          <a:lstStyle/>
          <a:p>
            <a:fld id="{06B6C6BA-EA4F-4A97-A8F6-DDC2A94D97FB}" type="slidenum">
              <a:rPr lang="en-US" smtClean="0">
                <a:solidFill>
                  <a:schemeClr val="bg1"/>
                </a:solidFill>
              </a:rPr>
              <a:t>8</a:t>
            </a:fld>
            <a:endParaRPr lang="en-US">
              <a:solidFill>
                <a:schemeClr val="bg1"/>
              </a:solidFill>
            </a:endParaRPr>
          </a:p>
        </p:txBody>
      </p:sp>
      <p:sp>
        <p:nvSpPr>
          <p:cNvPr id="10" name="TextBox 9"/>
          <p:cNvSpPr txBox="1"/>
          <p:nvPr/>
        </p:nvSpPr>
        <p:spPr>
          <a:xfrm>
            <a:off x="425354" y="1142998"/>
            <a:ext cx="11157046" cy="4714111"/>
          </a:xfrm>
          <a:prstGeom prst="rect">
            <a:avLst/>
          </a:prstGeom>
          <a:noFill/>
        </p:spPr>
        <p:txBody>
          <a:bodyPr wrap="square" rtlCol="0">
            <a:spAutoFit/>
          </a:bodyPr>
          <a:lstStyle/>
          <a:p>
            <a:pPr marL="800100" lvl="1" indent="-342900" algn="just">
              <a:spcAft>
                <a:spcPts val="1200"/>
              </a:spcAft>
              <a:buFont typeface="Wingdings" pitchFamily="2" charset="2"/>
              <a:buChar char="ü"/>
            </a:pPr>
            <a:r>
              <a:rPr lang="en-US" sz="2000" dirty="0"/>
              <a:t>Catalog − The catalog is an expandable tree list of the BI Answers, dashboards, analyses, and views that are available to you for insertion into Excel.</a:t>
            </a: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sp>
        <p:nvSpPr>
          <p:cNvPr id="8" name="Text Box 6"/>
          <p:cNvSpPr txBox="1">
            <a:spLocks noChangeArrowheads="1"/>
          </p:cNvSpPr>
          <p:nvPr/>
        </p:nvSpPr>
        <p:spPr bwMode="auto">
          <a:xfrm>
            <a:off x="2895600" y="110068"/>
            <a:ext cx="731520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28800"/>
            <a:ext cx="50768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18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823210" y="110069"/>
            <a:ext cx="7132320" cy="584775"/>
          </a:xfrm>
          <a:prstGeom prst="rect">
            <a:avLst/>
          </a:prstGeom>
          <a:noFill/>
          <a:ln w="9525">
            <a:noFill/>
            <a:miter lim="800000"/>
            <a:headEnd/>
            <a:tailEnd/>
          </a:ln>
        </p:spPr>
        <p:txBody>
          <a:bodyPr>
            <a:spAutoFit/>
          </a:bodyPr>
          <a:lstStyle/>
          <a:p>
            <a:pPr algn="r">
              <a:spcBef>
                <a:spcPct val="50000"/>
              </a:spcBef>
            </a:pPr>
            <a:r>
              <a:rPr lang="en-US" sz="3200" dirty="0">
                <a:solidFill>
                  <a:schemeClr val="bg1"/>
                </a:solidFill>
                <a:latin typeface="Calibri" pitchFamily="34" charset="0"/>
              </a:rPr>
              <a:t>Smart View Overview Contd..</a:t>
            </a:r>
          </a:p>
        </p:txBody>
      </p:sp>
      <p:sp>
        <p:nvSpPr>
          <p:cNvPr id="3" name="TextBox 2"/>
          <p:cNvSpPr txBox="1"/>
          <p:nvPr/>
        </p:nvSpPr>
        <p:spPr>
          <a:xfrm>
            <a:off x="414720" y="1142998"/>
            <a:ext cx="11101005" cy="6991658"/>
          </a:xfrm>
          <a:prstGeom prst="rect">
            <a:avLst/>
          </a:prstGeom>
          <a:noFill/>
        </p:spPr>
        <p:txBody>
          <a:bodyPr wrap="square" rtlCol="0">
            <a:spAutoFit/>
          </a:bodyPr>
          <a:lstStyle/>
          <a:p>
            <a:pPr marL="800100" lvl="1" indent="-342900">
              <a:buFont typeface="Wingdings" pitchFamily="2" charset="2"/>
              <a:buChar char="ü"/>
            </a:pPr>
            <a:r>
              <a:rPr lang="en-US" sz="2000" dirty="0"/>
              <a:t>View Designer − View Designer in Smart View is used to create ad hoc views based on an Oracle BI EE subject area.</a:t>
            </a:r>
            <a:endParaRPr lang="en-US" sz="4000" dirty="0"/>
          </a:p>
          <a:p>
            <a:pPr lvl="2" algn="just">
              <a:spcAft>
                <a:spcPts val="1200"/>
              </a:spcAft>
            </a:pPr>
            <a:endParaRPr lang="en-US" sz="2000" dirty="0"/>
          </a:p>
          <a:p>
            <a:endParaRPr lang="en-US" sz="2400" dirty="0"/>
          </a:p>
          <a:p>
            <a:pPr algn="just"/>
            <a:endParaRPr lang="en-US" dirty="0"/>
          </a:p>
          <a:p>
            <a:pPr>
              <a:spcBef>
                <a:spcPts val="0"/>
              </a:spcBef>
            </a:pPr>
            <a:r>
              <a:rPr lang="en-US" dirty="0"/>
              <a:t>	</a:t>
            </a:r>
            <a:endParaRPr lang="en-US" sz="4000" dirty="0"/>
          </a:p>
          <a:p>
            <a:pPr lvl="1" algn="just">
              <a:spcAft>
                <a:spcPts val="1200"/>
              </a:spcAft>
            </a:pPr>
            <a:endParaRPr lang="en-US" sz="2400" dirty="0"/>
          </a:p>
          <a:p>
            <a:pPr lvl="2">
              <a:spcAft>
                <a:spcPts val="1200"/>
              </a:spcAft>
            </a:pPr>
            <a:endParaRPr lang="en-IN" sz="2400" dirty="0">
              <a:solidFill>
                <a:schemeClr val="dk1"/>
              </a:solidFill>
              <a:latin typeface="+mn-lt"/>
            </a:endParaRPr>
          </a:p>
          <a:p>
            <a:pPr>
              <a:spcAft>
                <a:spcPts val="1000"/>
              </a:spcAft>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a:spcAft>
                <a:spcPts val="1000"/>
              </a:spcAft>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IN" sz="2400" dirty="0">
              <a:solidFill>
                <a:schemeClr val="dk1"/>
              </a:solidFill>
              <a:latin typeface="+mj-lt"/>
            </a:endParaRPr>
          </a:p>
          <a:p>
            <a:pPr marL="285750" indent="-285750">
              <a:spcAft>
                <a:spcPts val="1000"/>
              </a:spcAft>
              <a:buFont typeface="Wingdings" panose="05000000000000000000" pitchFamily="2" charset="2"/>
              <a:buChar char="v"/>
            </a:pPr>
            <a:endParaRPr lang="en-US" sz="2400" dirty="0">
              <a:solidFill>
                <a:schemeClr val="dk1"/>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66" y="1902714"/>
            <a:ext cx="8632150" cy="429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lgn="r"/>
            <a:r>
              <a:rPr lang="en-US" dirty="0">
                <a:solidFill>
                  <a:schemeClr val="bg1"/>
                </a:solidFill>
              </a:rPr>
              <a:t>© Copyright 2013. The Rapids Group Inc.</a:t>
            </a:r>
          </a:p>
        </p:txBody>
      </p:sp>
      <p:sp>
        <p:nvSpPr>
          <p:cNvPr id="5" name="Slide Number Placeholder 4"/>
          <p:cNvSpPr>
            <a:spLocks noGrp="1"/>
          </p:cNvSpPr>
          <p:nvPr>
            <p:ph type="sldNum" sz="quarter" idx="12"/>
          </p:nvPr>
        </p:nvSpPr>
        <p:spPr/>
        <p:txBody>
          <a:bodyPr/>
          <a:lstStyle/>
          <a:p>
            <a:fld id="{06B6C6BA-EA4F-4A97-A8F6-DDC2A94D97FB}"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343625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spcAft>
            <a:spcPts val="1200"/>
          </a:spcAft>
          <a:defRPr sz="24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1080</Words>
  <Application>Microsoft Office PowerPoint</Application>
  <PresentationFormat>Custom</PresentationFormat>
  <Paragraphs>243</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Rapids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Rapids Group Inc</dc:creator>
  <cp:lastModifiedBy>Vikram Mothe</cp:lastModifiedBy>
  <cp:revision>3</cp:revision>
  <dcterms:created xsi:type="dcterms:W3CDTF">2014-10-01T18:46:58Z</dcterms:created>
  <dcterms:modified xsi:type="dcterms:W3CDTF">2020-08-22T03:37:01Z</dcterms:modified>
</cp:coreProperties>
</file>